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7"/>
  </p:notesMasterIdLst>
  <p:handoutMasterIdLst>
    <p:handoutMasterId r:id="rId28"/>
  </p:handoutMasterIdLst>
  <p:sldIdLst>
    <p:sldId id="333" r:id="rId2"/>
    <p:sldId id="312" r:id="rId3"/>
    <p:sldId id="311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34" r:id="rId15"/>
    <p:sldId id="323" r:id="rId16"/>
    <p:sldId id="324" r:id="rId17"/>
    <p:sldId id="335" r:id="rId18"/>
    <p:sldId id="325" r:id="rId19"/>
    <p:sldId id="327" r:id="rId20"/>
    <p:sldId id="336" r:id="rId21"/>
    <p:sldId id="328" r:id="rId22"/>
    <p:sldId id="329" r:id="rId23"/>
    <p:sldId id="330" r:id="rId24"/>
    <p:sldId id="331" r:id="rId25"/>
    <p:sldId id="337" r:id="rId26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5pPr>
    <a:lvl6pPr marL="2721254" algn="l" defTabSz="1088502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6pPr>
    <a:lvl7pPr marL="3265505" algn="l" defTabSz="1088502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7pPr>
    <a:lvl8pPr marL="3809756" algn="l" defTabSz="1088502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8pPr>
    <a:lvl9pPr marL="4354007" algn="l" defTabSz="1088502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FF00FF"/>
    <a:srgbClr val="FFFF00"/>
    <a:srgbClr val="9933FF"/>
    <a:srgbClr val="005E9E"/>
    <a:srgbClr val="0099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18" autoAdjust="0"/>
    <p:restoredTop sz="94256" autoAdjust="0"/>
  </p:normalViewPr>
  <p:slideViewPr>
    <p:cSldViewPr snapToGrid="0">
      <p:cViewPr varScale="1">
        <p:scale>
          <a:sx n="110" d="100"/>
          <a:sy n="110" d="100"/>
        </p:scale>
        <p:origin x="-642" y="-96"/>
      </p:cViewPr>
      <p:guideLst>
        <p:guide orient="horz" pos="1734"/>
        <p:guide pos="38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-912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itchFamily="2" charset="-122"/>
              </a:defRPr>
            </a:lvl1pPr>
          </a:lstStyle>
          <a:p>
            <a:fld id="{099EDB5B-F656-4B4C-AC33-3332B2A650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9485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宋体" pitchFamily="2" charset="-122"/>
              </a:defRPr>
            </a:lvl1pPr>
          </a:lstStyle>
          <a:p>
            <a:fld id="{923D5052-CC38-419C-9B6D-DF591F87917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2649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</a:ln>
        </p:spPr>
      </p:sp>
      <p:sp>
        <p:nvSpPr>
          <p:cNvPr id="38914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</a:ln>
        </p:spPr>
      </p:sp>
      <p:sp>
        <p:nvSpPr>
          <p:cNvPr id="44034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ea typeface="黑体" panose="02010609060101010101" pitchFamily="2" charset="-122"/>
            </a:endParaRPr>
          </a:p>
        </p:txBody>
      </p:sp>
      <p:sp>
        <p:nvSpPr>
          <p:cNvPr id="440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8" y="6515100"/>
            <a:ext cx="3966633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fld id="{5B18505F-9708-4189-88C2-8E8AB3C3A822}" type="slidenum">
              <a:rPr lang="zh-CN" altLang="en-US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7588" y="514350"/>
            <a:ext cx="4568825" cy="2571750"/>
          </a:xfrm>
          <a:ln>
            <a:solidFill>
              <a:srgbClr val="000000"/>
            </a:solidFill>
            <a:miter lim="800000"/>
          </a:ln>
        </p:spPr>
      </p:sp>
      <p:sp>
        <p:nvSpPr>
          <p:cNvPr id="5939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>
              <a:ea typeface="黑体" panose="02010609060101010101" pitchFamily="2" charset="-122"/>
            </a:endParaRPr>
          </a:p>
        </p:txBody>
      </p:sp>
      <p:sp>
        <p:nvSpPr>
          <p:cNvPr id="593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8EDC78E-C257-478D-BD41-3843F3780443}" type="slidenum">
              <a:rPr lang="zh-CN" altLang="en-US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04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62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42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6" y="172209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09126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69372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8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80758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4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72209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75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72209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35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75" y="356928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6" tIns="60938" rIns="121876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34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4" y="260780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88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4" y="328588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6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pPr algn="ctr"/>
            <a:r>
              <a:rPr kumimoji="1" lang="zh-CN" altLang="en-US" sz="43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345280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5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927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98" indent="-457098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77" indent="-380915" algn="l" defTabSz="1218927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58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20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82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46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09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0972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35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3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27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89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51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14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778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40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03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dzj.y365.com/01tupian5/sy05.jpg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964736" y="3231468"/>
            <a:ext cx="8201318" cy="86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5" tIns="60953" rIns="121905" bIns="60953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en-US" sz="4800" b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kumimoji="1"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2.3.3</a:t>
            </a:r>
            <a:r>
              <a:rPr kumimoji="1"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kumimoji="1"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近似数</a:t>
            </a:r>
            <a:endParaRPr kumimoji="1" lang="en-US" altLang="zh-CN" sz="4800" b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6" y="1798508"/>
            <a:ext cx="7950728" cy="104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en-US" sz="60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kumimoji="1" lang="zh-CN" altLang="en-US" sz="60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kumimoji="1" lang="en-US" altLang="en-US" sz="60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kumimoji="1" lang="zh-CN" altLang="en-US" sz="60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kumimoji="1" lang="en-US" altLang="en-US" sz="6000" dirty="0" err="1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kumimoji="1" lang="zh-CN" altLang="en-US" sz="600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</a:p>
        </p:txBody>
      </p:sp>
    </p:spTree>
    <p:extLst>
      <p:ext uri="{BB962C8B-B14F-4D97-AF65-F5344CB8AC3E}">
        <p14:creationId xmlns:p14="http://schemas.microsoft.com/office/powerpoint/2010/main" val="215611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59338" y="1250681"/>
            <a:ext cx="11465337" cy="443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indent="133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1" hangingPunct="1">
              <a:lnSpc>
                <a:spcPct val="150000"/>
              </a:lnSpc>
            </a:pPr>
            <a:r>
              <a:rPr lang="en-US" altLang="zh-CN" sz="37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【</a:t>
            </a:r>
            <a:r>
              <a:rPr lang="zh-CN" altLang="en-US" sz="37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做一做</a:t>
            </a:r>
            <a:r>
              <a:rPr lang="en-US" altLang="zh-CN" sz="37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】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下列结论正确的是（      ）</a:t>
            </a:r>
          </a:p>
          <a:p>
            <a:pPr indent="0" eaLnBrk="1" hangingPunct="1">
              <a:lnSpc>
                <a:spcPct val="15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　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．近似数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4.230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和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4.23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的精确度是一样的　</a:t>
            </a:r>
          </a:p>
          <a:p>
            <a:pPr indent="0" eaLnBrk="1" hangingPunct="1">
              <a:lnSpc>
                <a:spcPct val="15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　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．近似数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89.0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精确到个位</a:t>
            </a:r>
            <a:endParaRPr lang="en-US" altLang="zh-CN" sz="37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indent="0" eaLnBrk="1" hangingPunct="1">
              <a:lnSpc>
                <a:spcPct val="15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　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．近似数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0.00510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与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0.0510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的精确度不一样　</a:t>
            </a:r>
          </a:p>
          <a:p>
            <a:pPr indent="0" eaLnBrk="1" hangingPunct="1">
              <a:lnSpc>
                <a:spcPct val="150000"/>
              </a:lnSpc>
            </a:pP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　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．近似数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万与近似数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60 000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的精确度相同　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683498" y="1270249"/>
            <a:ext cx="589179" cy="8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3700" b="1" dirty="0">
                <a:solidFill>
                  <a:srgbClr val="FF33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03431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04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267292" y="3520295"/>
            <a:ext cx="262433" cy="45307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073852" y="4254169"/>
            <a:ext cx="302645" cy="45307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297702" y="4891710"/>
            <a:ext cx="300528" cy="53987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491839" y="2732717"/>
            <a:ext cx="268781" cy="52082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74498" y="1787353"/>
            <a:ext cx="11098355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例</a:t>
            </a: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按括号内的要求，用四舍五入法对下列各数取近似数：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62821" y="5583084"/>
            <a:ext cx="976080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思考</a:t>
            </a: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】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）中能把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“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1.80”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后面的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“0”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去掉吗？</a:t>
            </a:r>
            <a:endParaRPr lang="zh-CN" altLang="en-US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71716" y="2732717"/>
            <a:ext cx="2687817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对</a:t>
            </a:r>
            <a:r>
              <a:rPr lang="en-US" altLang="zh-CN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8</a:t>
            </a: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四舍五入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71717" y="3492245"/>
            <a:ext cx="2687817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对</a:t>
            </a:r>
            <a:r>
              <a:rPr lang="en-US" altLang="zh-CN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3</a:t>
            </a: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四舍五入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873833" y="4297696"/>
            <a:ext cx="2685701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对</a:t>
            </a:r>
            <a:r>
              <a:rPr lang="en-US" altLang="zh-CN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0</a:t>
            </a: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四舍五入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873833" y="5049480"/>
            <a:ext cx="2687817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对</a:t>
            </a:r>
            <a:r>
              <a:rPr lang="en-US" altLang="zh-CN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4</a:t>
            </a:r>
            <a:r>
              <a:rPr lang="zh-CN" altLang="en-US" sz="27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四舍五入</a:t>
            </a:r>
          </a:p>
        </p:txBody>
      </p:sp>
      <p:grpSp>
        <p:nvGrpSpPr>
          <p:cNvPr id="48146" name="组合 6"/>
          <p:cNvGrpSpPr/>
          <p:nvPr/>
        </p:nvGrpSpPr>
        <p:grpSpPr bwMode="auto">
          <a:xfrm>
            <a:off x="3344074" y="1245453"/>
            <a:ext cx="2478295" cy="630942"/>
            <a:chOff x="427462" y="558483"/>
            <a:chExt cx="1858351" cy="473400"/>
          </a:xfrm>
        </p:grpSpPr>
        <p:grpSp>
          <p:nvGrpSpPr>
            <p:cNvPr id="48147" name="组合 5"/>
            <p:cNvGrpSpPr/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54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8153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>
                <a:buFont typeface="Arial" panose="020B0604020202020204" pitchFamily="34" charset="0"/>
                <a:buNone/>
              </a:pPr>
              <a:r>
                <a:rPr lang="zh-CN" altLang="en-US" sz="35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素养考点 </a:t>
              </a:r>
              <a:r>
                <a:rPr lang="en-US" altLang="zh-CN" sz="35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1</a:t>
              </a:r>
              <a:endParaRPr lang="zh-CN" altLang="en-US" sz="3500" b="1" dirty="0">
                <a:solidFill>
                  <a:prstClr val="white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48154" name="文本框 7"/>
          <p:cNvSpPr txBox="1">
            <a:spLocks noChangeArrowheads="1"/>
          </p:cNvSpPr>
          <p:nvPr/>
        </p:nvSpPr>
        <p:spPr bwMode="auto">
          <a:xfrm>
            <a:off x="5970134" y="1245449"/>
            <a:ext cx="3437635" cy="6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3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按要求求近似数</a:t>
            </a:r>
          </a:p>
        </p:txBody>
      </p:sp>
      <p:sp>
        <p:nvSpPr>
          <p:cNvPr id="3" name="矩形 2"/>
          <p:cNvSpPr/>
          <p:nvPr/>
        </p:nvSpPr>
        <p:spPr>
          <a:xfrm>
            <a:off x="9072367" y="2649327"/>
            <a:ext cx="3313121" cy="615696"/>
          </a:xfrm>
          <a:prstGeom prst="rect">
            <a:avLst/>
          </a:prstGeom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0.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0158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≈0.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016</a:t>
            </a:r>
            <a:endParaRPr lang="zh-CN" altLang="en-US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98776" y="3438983"/>
            <a:ext cx="2214421" cy="615696"/>
          </a:xfrm>
          <a:prstGeom prst="rect">
            <a:avLst/>
          </a:prstGeom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304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.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3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304</a:t>
            </a:r>
            <a:endParaRPr lang="zh-CN" altLang="en-US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313777" y="4222352"/>
            <a:ext cx="2009264" cy="615696"/>
          </a:xfrm>
          <a:prstGeom prst="rect">
            <a:avLst/>
          </a:prstGeom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1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.80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1.8</a:t>
            </a:r>
            <a:endParaRPr lang="zh-CN" altLang="en-US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98776" y="4967388"/>
            <a:ext cx="2524294" cy="615696"/>
          </a:xfrm>
          <a:prstGeom prst="rect">
            <a:avLst/>
          </a:prstGeom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1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.80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1.80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．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445290" y="2535395"/>
            <a:ext cx="5586002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0158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（精确到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00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304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（精确到个位）；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.80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（精确到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8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04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（精确到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0.01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）．</a:t>
            </a:r>
          </a:p>
        </p:txBody>
      </p:sp>
    </p:spTree>
    <p:extLst>
      <p:ext uri="{BB962C8B-B14F-4D97-AF65-F5344CB8AC3E}">
        <p14:creationId xmlns:p14="http://schemas.microsoft.com/office/powerpoint/2010/main" val="319113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3" grpId="0" bldLvl="0" animBg="1"/>
      <p:bldP spid="12" grpId="0" bldLvl="0" animBg="1"/>
      <p:bldP spid="15" grpId="0" bldLvl="0" animBg="1"/>
      <p:bldP spid="5" grpId="0"/>
      <p:bldP spid="8" grpId="0"/>
      <p:bldP spid="9" grpId="0"/>
      <p:bldP spid="10" grpId="0"/>
      <p:bldP spid="11" grpId="0"/>
      <p:bldP spid="3" grpId="0"/>
      <p:bldP spid="7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827290" y="1219156"/>
            <a:ext cx="10196773" cy="443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小红量得课桌长为</a:t>
            </a:r>
            <a:r>
              <a:rPr lang="zh-CN" altLang="zh-CN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1.036</a:t>
            </a:r>
            <a:r>
              <a:rPr lang="zh-CN" altLang="en-US" sz="3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米，请按下列要求取这个数的近似数．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zh-CN" altLang="zh-CN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）四舍五入到百分位；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zh-CN" altLang="zh-CN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）四舍五入到十分位；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zh-CN" altLang="zh-CN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7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）四舍五入到个位．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397418" y="3157669"/>
            <a:ext cx="237670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1.04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米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214563" y="3969829"/>
            <a:ext cx="175872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1.0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米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25672" y="4902302"/>
            <a:ext cx="116824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米</a:t>
            </a:r>
          </a:p>
        </p:txBody>
      </p:sp>
      <p:pic>
        <p:nvPicPr>
          <p:cNvPr id="49157" name="图片 2" descr="11463434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380" y="4585525"/>
            <a:ext cx="2728028" cy="204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618" y="1343570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15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447258" y="3318156"/>
            <a:ext cx="319574" cy="37554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910475" y="2196054"/>
            <a:ext cx="10045662" cy="26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例</a:t>
            </a: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2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下列由四舍五入得到的近似数，各精确到哪一位？</a:t>
            </a:r>
          </a:p>
          <a:p>
            <a:pPr eaLnBrk="1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　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（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600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  ；    （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7.03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万； </a:t>
            </a:r>
          </a:p>
          <a:p>
            <a:pPr eaLnBrk="1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5.8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亿 ；      （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3.30×10</a:t>
            </a:r>
            <a:r>
              <a:rPr lang="en-US" altLang="zh-CN" sz="32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7661067" y="2929828"/>
            <a:ext cx="3295070" cy="1403674"/>
          </a:xfrm>
          <a:prstGeom prst="wedgeRoundRectCallout">
            <a:avLst>
              <a:gd name="adj1" fmla="val -56376"/>
              <a:gd name="adj2" fmla="val 8056"/>
              <a:gd name="adj3" fmla="val 16667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prstClr val="white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先把数还原，再看</a:t>
            </a:r>
            <a:r>
              <a:rPr lang="en-US" altLang="zh-CN" sz="3200" b="1" noProof="1">
                <a:solidFill>
                  <a:prstClr val="white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3200" b="1" noProof="1">
                <a:solidFill>
                  <a:prstClr val="white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所在的数位</a:t>
            </a:r>
            <a:r>
              <a:rPr lang="en-US" altLang="zh-CN" sz="3200" b="1" noProof="1">
                <a:solidFill>
                  <a:prstClr val="white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zh-CN" altLang="en-US" sz="3200" b="1" noProof="1">
              <a:solidFill>
                <a:prstClr val="white"/>
              </a:solidFill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50185" name="组合 6"/>
          <p:cNvGrpSpPr/>
          <p:nvPr/>
        </p:nvGrpSpPr>
        <p:grpSpPr bwMode="auto">
          <a:xfrm>
            <a:off x="2998508" y="1390039"/>
            <a:ext cx="2478295" cy="630942"/>
            <a:chOff x="427462" y="558483"/>
            <a:chExt cx="1858351" cy="472792"/>
          </a:xfrm>
        </p:grpSpPr>
        <p:grpSp>
          <p:nvGrpSpPr>
            <p:cNvPr id="50186" name="组合 5"/>
            <p:cNvGrpSpPr/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0192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>
                <a:buFont typeface="Arial" panose="020B0604020202020204" pitchFamily="34" charset="0"/>
                <a:buNone/>
              </a:pPr>
              <a:r>
                <a:rPr lang="zh-CN" altLang="en-US" sz="35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素养考点 </a:t>
              </a:r>
              <a:r>
                <a:rPr lang="en-US" altLang="zh-CN" sz="35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2</a:t>
              </a:r>
              <a:endParaRPr lang="zh-CN" altLang="en-US" sz="3500" b="1" dirty="0">
                <a:solidFill>
                  <a:prstClr val="white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50193" name="文本框 7"/>
          <p:cNvSpPr txBox="1">
            <a:spLocks noChangeArrowheads="1"/>
          </p:cNvSpPr>
          <p:nvPr/>
        </p:nvSpPr>
        <p:spPr bwMode="auto">
          <a:xfrm>
            <a:off x="5619805" y="1407006"/>
            <a:ext cx="606346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指出近似数精确到哪一位</a:t>
            </a:r>
          </a:p>
        </p:txBody>
      </p:sp>
    </p:spTree>
    <p:extLst>
      <p:ext uri="{BB962C8B-B14F-4D97-AF65-F5344CB8AC3E}">
        <p14:creationId xmlns:p14="http://schemas.microsoft.com/office/powerpoint/2010/main" val="373276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430704" y="1981858"/>
            <a:ext cx="9326935" cy="2705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600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万，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精确到万位；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7.03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万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精确到百位；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        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3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5.8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亿，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精确到千万位；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        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4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zh-CN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3.30×10</a:t>
            </a:r>
            <a:r>
              <a:rPr lang="zh-CN" altLang="zh-CN" sz="2800" b="1" baseline="30000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5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精确到千位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758" y="1113514"/>
            <a:ext cx="3995115" cy="3629161"/>
          </a:xfrm>
          <a:prstGeom prst="rect">
            <a:avLst/>
          </a:prstGeom>
        </p:spPr>
      </p:pic>
      <p:sp>
        <p:nvSpPr>
          <p:cNvPr id="20" name="Text Box 142"/>
          <p:cNvSpPr txBox="1">
            <a:spLocks noChangeArrowheads="1"/>
          </p:cNvSpPr>
          <p:nvPr/>
        </p:nvSpPr>
        <p:spPr bwMode="auto">
          <a:xfrm>
            <a:off x="7800239" y="1804212"/>
            <a:ext cx="3550154" cy="266801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lIns="121878" tIns="60938" rIns="121878" bIns="60938">
            <a:spAutoFit/>
          </a:bodyPr>
          <a:lstStyle/>
          <a:p>
            <a:pPr algn="just" eaLnBrk="1" hangingPunct="1"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总结：</a:t>
            </a:r>
            <a:r>
              <a:rPr lang="zh-CN" altLang="en-US" sz="27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看一个近似数精确到哪一位，就要看它四舍五入到哪一位</a:t>
            </a:r>
            <a:r>
              <a:rPr lang="en-US" altLang="zh-CN" sz="27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. </a:t>
            </a:r>
            <a:r>
              <a:rPr lang="zh-CN" altLang="en-US" sz="27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对带上了单位的近似数，应先将它还原成不带单位的数</a:t>
            </a:r>
            <a:r>
              <a:rPr lang="en-US" altLang="zh-CN" sz="27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882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901670" y="3027564"/>
            <a:ext cx="1155550" cy="615696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解：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820522" y="1267575"/>
            <a:ext cx="9765330" cy="615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列由四舍五入法得到的近似数，各精确到哪一位？</a:t>
            </a:r>
          </a:p>
        </p:txBody>
      </p:sp>
      <p:sp>
        <p:nvSpPr>
          <p:cNvPr id="10366" name="Text Box 126"/>
          <p:cNvSpPr txBox="1">
            <a:spLocks noChangeArrowheads="1"/>
          </p:cNvSpPr>
          <p:nvPr/>
        </p:nvSpPr>
        <p:spPr bwMode="auto">
          <a:xfrm>
            <a:off x="1924527" y="2118635"/>
            <a:ext cx="9889895" cy="615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_GB2312" panose="02010609030101010101" pitchFamily="49" charset="-122"/>
                <a:cs typeface="Times New Roman" pitchFamily="18" charset="0"/>
              </a:rPr>
              <a:t>(1)3800;    (2)3.800;      (3)4.50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_GB2312" panose="02010609030101010101" pitchFamily="49" charset="-122"/>
                <a:cs typeface="Times New Roman" pitchFamily="18" charset="0"/>
              </a:rPr>
              <a:t>万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_GB2312" panose="02010609030101010101" pitchFamily="49" charset="-122"/>
                <a:cs typeface="Times New Roman" pitchFamily="18" charset="0"/>
              </a:rPr>
              <a:t>;       (4)3.04×10</a:t>
            </a:r>
            <a:r>
              <a:rPr lang="en-US" altLang="zh-CN" sz="3200" b="1" baseline="30000" dirty="0">
                <a:solidFill>
                  <a:prstClr val="black"/>
                </a:solidFill>
                <a:latin typeface="Times New Roman" pitchFamily="18" charset="0"/>
                <a:ea typeface="楷体_GB2312" panose="02010609030101010101" pitchFamily="49" charset="-122"/>
                <a:cs typeface="Times New Roman" pitchFamily="18" charset="0"/>
              </a:rPr>
              <a:t>4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_GB2312" panose="0201060903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10378" name="Text Box 138"/>
          <p:cNvSpPr txBox="1">
            <a:spLocks noChangeArrowheads="1"/>
          </p:cNvSpPr>
          <p:nvPr/>
        </p:nvSpPr>
        <p:spPr bwMode="auto">
          <a:xfrm>
            <a:off x="2711824" y="3027564"/>
            <a:ext cx="6414781" cy="615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3800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精确到个位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精确到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1); </a:t>
            </a:r>
          </a:p>
        </p:txBody>
      </p:sp>
      <p:sp>
        <p:nvSpPr>
          <p:cNvPr id="10413" name="Text Box 173"/>
          <p:cNvSpPr txBox="1">
            <a:spLocks noChangeArrowheads="1"/>
          </p:cNvSpPr>
          <p:nvPr/>
        </p:nvSpPr>
        <p:spPr bwMode="auto">
          <a:xfrm>
            <a:off x="2720289" y="3950643"/>
            <a:ext cx="8311914" cy="615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3.800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精确到千分位（精确到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0.001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; </a:t>
            </a:r>
          </a:p>
        </p:txBody>
      </p:sp>
      <p:sp>
        <p:nvSpPr>
          <p:cNvPr id="10415" name="Text Box 175"/>
          <p:cNvSpPr txBox="1">
            <a:spLocks noChangeArrowheads="1"/>
          </p:cNvSpPr>
          <p:nvPr/>
        </p:nvSpPr>
        <p:spPr bwMode="auto">
          <a:xfrm>
            <a:off x="2697012" y="4819343"/>
            <a:ext cx="7223242" cy="615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4.50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万精确到百位（精确到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100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; </a:t>
            </a:r>
          </a:p>
        </p:txBody>
      </p:sp>
      <p:sp>
        <p:nvSpPr>
          <p:cNvPr id="10417" name="Text Box 177"/>
          <p:cNvSpPr txBox="1">
            <a:spLocks noChangeArrowheads="1"/>
          </p:cNvSpPr>
          <p:nvPr/>
        </p:nvSpPr>
        <p:spPr bwMode="auto">
          <a:xfrm>
            <a:off x="2732987" y="5731170"/>
            <a:ext cx="8563341" cy="615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3.04×10</a:t>
            </a:r>
            <a:r>
              <a:rPr lang="en-US" altLang="zh-CN" sz="32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精确到百位（精确到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100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171" y="1245788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17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bldLvl="0"/>
      <p:bldP spid="10378" grpId="0" bldLvl="0" animBg="1"/>
      <p:bldP spid="10413" grpId="0" bldLvl="0" animBg="1"/>
      <p:bldP spid="10415" grpId="0" bldLvl="0" animBg="1"/>
      <p:bldP spid="1041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1028896" y="2058569"/>
            <a:ext cx="10829573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例</a:t>
            </a:r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据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2010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年上海世博会官方统计，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2010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年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月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日至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月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31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日期间，共有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7308.44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万人次入园参观，求每天平均入园人次（精确到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0.01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万人次）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52231" name="组合 6"/>
          <p:cNvGrpSpPr/>
          <p:nvPr/>
        </p:nvGrpSpPr>
        <p:grpSpPr bwMode="auto">
          <a:xfrm>
            <a:off x="2919839" y="1333389"/>
            <a:ext cx="2478295" cy="630942"/>
            <a:chOff x="427462" y="558483"/>
            <a:chExt cx="1858351" cy="472792"/>
          </a:xfrm>
        </p:grpSpPr>
        <p:grpSp>
          <p:nvGrpSpPr>
            <p:cNvPr id="52232" name="组合 5"/>
            <p:cNvGrpSpPr/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2238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>
                <a:buFont typeface="Arial" panose="020B0604020202020204" pitchFamily="34" charset="0"/>
                <a:buNone/>
              </a:pPr>
              <a:r>
                <a:rPr lang="zh-CN" altLang="en-US" sz="35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素养考点 </a:t>
              </a:r>
              <a:r>
                <a:rPr lang="en-US" altLang="zh-CN" sz="35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3</a:t>
              </a:r>
              <a:endParaRPr lang="zh-CN" altLang="en-US" sz="3500" b="1" dirty="0">
                <a:solidFill>
                  <a:prstClr val="white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52239" name="文本框 7"/>
          <p:cNvSpPr txBox="1">
            <a:spLocks noChangeArrowheads="1"/>
          </p:cNvSpPr>
          <p:nvPr/>
        </p:nvSpPr>
        <p:spPr bwMode="auto">
          <a:xfrm>
            <a:off x="5480185" y="1333394"/>
            <a:ext cx="606346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利用近似数解答实际问题</a:t>
            </a:r>
          </a:p>
        </p:txBody>
      </p:sp>
    </p:spTree>
    <p:extLst>
      <p:ext uri="{BB962C8B-B14F-4D97-AF65-F5344CB8AC3E}">
        <p14:creationId xmlns:p14="http://schemas.microsoft.com/office/powerpoint/2010/main" val="410135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1016199" y="1954282"/>
            <a:ext cx="10264012" cy="248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zh-CN" altLang="en-US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从</a:t>
            </a:r>
            <a:r>
              <a:rPr lang="en-US" altLang="zh-CN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5</a:t>
            </a:r>
            <a:r>
              <a:rPr lang="zh-CN" altLang="en-US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月</a:t>
            </a:r>
            <a:r>
              <a:rPr lang="en-US" altLang="zh-CN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日至</a:t>
            </a:r>
            <a:r>
              <a:rPr lang="en-US" altLang="zh-CN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10</a:t>
            </a:r>
            <a:r>
              <a:rPr lang="zh-CN" altLang="en-US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月</a:t>
            </a:r>
            <a:r>
              <a:rPr lang="en-US" altLang="zh-CN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31</a:t>
            </a:r>
            <a:r>
              <a:rPr lang="zh-CN" altLang="en-US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日共有</a:t>
            </a:r>
            <a:r>
              <a:rPr lang="en-US" altLang="zh-CN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184</a:t>
            </a:r>
            <a:r>
              <a:rPr lang="zh-CN" altLang="en-US" sz="3200" b="1" dirty="0">
                <a:solidFill>
                  <a:prstClr val="black"/>
                </a:solidFill>
                <a:latin typeface="Times New Roman"/>
                <a:ea typeface="宋体" pitchFamily="2" charset="-122"/>
              </a:rPr>
              <a:t>天，故每天的平均入园人次为</a:t>
            </a:r>
          </a:p>
          <a:p>
            <a:pPr algn="ctr" eaLnBrk="1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</a:rPr>
              <a:t>7308.44÷184≈39.719≈39.72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</a:rPr>
              <a:t>（万人次）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919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uiExpand="1" build="allAtOnce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802120" y="1227016"/>
            <a:ext cx="9866193" cy="308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800"/>
              </a:spcBef>
              <a:defRPr/>
            </a:pPr>
            <a:r>
              <a:rPr kumimoji="0" lang="zh-CN" altLang="en-US" sz="3200" dirty="0" smtClean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青藏高原</a:t>
            </a:r>
            <a:r>
              <a:rPr kumimoji="0" lang="zh-CN" altLang="en-US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是世界上海拔最高的高原，它的面积约为</a:t>
            </a:r>
            <a:r>
              <a:rPr kumimoji="0" lang="en-US" altLang="zh-CN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2500000</a:t>
            </a:r>
            <a:r>
              <a:rPr kumimoji="0" lang="zh-CN" altLang="en-US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平方千米，请用四舍五入法按下列要求分别取这个数的近似数，并用科学记数法表示出来</a:t>
            </a:r>
            <a:r>
              <a:rPr kumimoji="0" lang="en-US" altLang="zh-CN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spcBef>
                <a:spcPts val="800"/>
              </a:spcBef>
              <a:defRPr/>
            </a:pPr>
            <a:r>
              <a:rPr kumimoji="0" lang="zh-CN" altLang="en-US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kumimoji="0" lang="en-US" altLang="zh-CN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kumimoji="0" lang="zh-CN" altLang="en-US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）精确到万位</a:t>
            </a:r>
            <a:r>
              <a:rPr kumimoji="0" lang="zh-CN" altLang="en-US" sz="3200" dirty="0" smtClean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；              （</a:t>
            </a:r>
            <a:r>
              <a:rPr kumimoji="0" lang="en-US" altLang="zh-CN" sz="3200" dirty="0" smtClean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kumimoji="0" lang="zh-CN" altLang="en-US" sz="3200" dirty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）精确到百万</a:t>
            </a:r>
            <a:r>
              <a:rPr kumimoji="0" lang="zh-CN" altLang="en-US" sz="3200" dirty="0" smtClean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位</a:t>
            </a:r>
            <a:r>
              <a:rPr kumimoji="0" lang="en-US" altLang="zh-CN" sz="3200" dirty="0" smtClean="0">
                <a:solidFill>
                  <a:prstClr val="black"/>
                </a:solidFill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kumimoji="0" lang="en-US" altLang="zh-CN" sz="3200" dirty="0">
              <a:solidFill>
                <a:prstClr val="black"/>
              </a:solidFill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407451" y="4526749"/>
            <a:ext cx="7664512" cy="135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0" lang="zh-CN" altLang="en-US" sz="3200" dirty="0">
                <a:solidFill>
                  <a:srgbClr val="0000FF"/>
                </a:solidFill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kumimoji="0" lang="zh-CN" altLang="en-US" sz="3200" dirty="0">
                <a:solidFill>
                  <a:srgbClr val="FF0000"/>
                </a:solidFill>
                <a:cs typeface="Times New Roman" pitchFamily="18" charset="0"/>
              </a:rPr>
              <a:t>（</a:t>
            </a:r>
            <a:r>
              <a:rPr kumimoji="0" lang="en-US" altLang="zh-CN" sz="32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kumimoji="0" lang="zh-CN" altLang="en-US" sz="3200" dirty="0">
                <a:solidFill>
                  <a:srgbClr val="FF0000"/>
                </a:solidFill>
                <a:cs typeface="Times New Roman" pitchFamily="18" charset="0"/>
              </a:rPr>
              <a:t>）</a:t>
            </a:r>
            <a:r>
              <a:rPr kumimoji="0" lang="en-US" altLang="zh-CN" sz="3200" dirty="0">
                <a:solidFill>
                  <a:srgbClr val="FF0000"/>
                </a:solidFill>
                <a:cs typeface="Times New Roman" pitchFamily="18" charset="0"/>
              </a:rPr>
              <a:t>2.50×10</a:t>
            </a:r>
            <a:r>
              <a:rPr kumimoji="0" lang="en-US" altLang="zh-CN" sz="3200" baseline="30000" dirty="0">
                <a:solidFill>
                  <a:srgbClr val="FF0000"/>
                </a:solidFill>
                <a:cs typeface="Times New Roman" pitchFamily="18" charset="0"/>
              </a:rPr>
              <a:t>6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kumimoji="0" lang="en-US" altLang="zh-CN" sz="3200" baseline="30000" dirty="0">
                <a:solidFill>
                  <a:srgbClr val="FF0000"/>
                </a:solidFill>
                <a:cs typeface="Times New Roman" pitchFamily="18" charset="0"/>
              </a:rPr>
              <a:t>     </a:t>
            </a:r>
            <a:r>
              <a:rPr kumimoji="0" lang="en-US" altLang="zh-CN" sz="3200" baseline="30000" dirty="0" smtClean="0">
                <a:solidFill>
                  <a:srgbClr val="FF0000"/>
                </a:solidFill>
                <a:cs typeface="Times New Roman" pitchFamily="18" charset="0"/>
              </a:rPr>
              <a:t>       </a:t>
            </a:r>
            <a:r>
              <a:rPr kumimoji="0" lang="zh-CN" altLang="en-US" sz="3200" dirty="0" smtClean="0">
                <a:solidFill>
                  <a:srgbClr val="FF0000"/>
                </a:solidFill>
                <a:cs typeface="Times New Roman" pitchFamily="18" charset="0"/>
              </a:rPr>
              <a:t>（</a:t>
            </a:r>
            <a:r>
              <a:rPr kumimoji="0" lang="en-US" altLang="zh-CN" sz="3200" dirty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kumimoji="0" lang="zh-CN" altLang="en-US" sz="3200" dirty="0">
                <a:solidFill>
                  <a:srgbClr val="FF0000"/>
                </a:solidFill>
                <a:cs typeface="Times New Roman" pitchFamily="18" charset="0"/>
              </a:rPr>
              <a:t>）</a:t>
            </a:r>
            <a:r>
              <a:rPr kumimoji="0" lang="en-US" altLang="zh-CN" sz="3200" dirty="0">
                <a:solidFill>
                  <a:srgbClr val="FF0000"/>
                </a:solidFill>
                <a:cs typeface="Times New Roman" pitchFamily="18" charset="0"/>
              </a:rPr>
              <a:t>3×10</a:t>
            </a:r>
            <a:r>
              <a:rPr kumimoji="0" lang="en-US" altLang="zh-CN" sz="3200" baseline="30000" dirty="0">
                <a:solidFill>
                  <a:srgbClr val="FF0000"/>
                </a:solidFill>
                <a:cs typeface="Times New Roman" pitchFamily="18" charset="0"/>
              </a:rPr>
              <a:t>6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69" y="1316921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06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81062" y="1945223"/>
            <a:ext cx="8063389" cy="233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1.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用四舍五入法按要求取近似值：</a:t>
            </a:r>
            <a:endParaRPr lang="zh-CN" altLang="en-US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75 436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（精确到百位）</a:t>
            </a:r>
            <a:endParaRPr lang="zh-CN" altLang="en-US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0.785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（精确到百分位）</a:t>
            </a:r>
            <a:endParaRPr lang="zh-CN" altLang="en-US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965166" y="2803425"/>
            <a:ext cx="2896143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75 436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≈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7.54×10</a:t>
            </a:r>
            <a:r>
              <a:rPr lang="en-US" altLang="en-US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4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041356" y="3573606"/>
            <a:ext cx="2643373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0.785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≈</a:t>
            </a:r>
            <a:r>
              <a:rPr lang="en-US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0.79</a:t>
            </a:r>
            <a:endParaRPr lang="en-US" altLang="en-US" sz="2800" b="1" baseline="30000" dirty="0">
              <a:solidFill>
                <a:srgbClr val="FF0000"/>
              </a:solidFill>
              <a:latin typeface="Times New Roman" panose="02020603050405020304" pitchFamily="18" charset="0"/>
              <a:ea typeface="宋体" pitchFamily="2" charset="-122"/>
              <a:cs typeface="Times New Roman" pitchFamily="18" charset="0"/>
              <a:sym typeface="宋体" panose="02010600030101010101" pitchFamily="2" charset="-122"/>
            </a:endParaRPr>
          </a:p>
        </p:txBody>
      </p:sp>
      <p:grpSp>
        <p:nvGrpSpPr>
          <p:cNvPr id="55309" name="组合 1"/>
          <p:cNvGrpSpPr/>
          <p:nvPr/>
        </p:nvGrpSpPr>
        <p:grpSpPr bwMode="auto">
          <a:xfrm>
            <a:off x="4843839" y="1237664"/>
            <a:ext cx="3304532" cy="684680"/>
            <a:chOff x="5083" y="1070"/>
            <a:chExt cx="3905" cy="808"/>
          </a:xfrm>
        </p:grpSpPr>
        <p:grpSp>
          <p:nvGrpSpPr>
            <p:cNvPr id="55310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975" y="597012"/>
                <a:ext cx="418940" cy="41903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764" y="597752"/>
                <a:ext cx="418940" cy="41755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5553" y="597013"/>
                <a:ext cx="418940" cy="41903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445" y="597013"/>
                <a:ext cx="418940" cy="419032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083" y="597012"/>
                <a:ext cx="418940" cy="419033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5316" name="TextBox 15"/>
            <p:cNvSpPr txBox="1">
              <a:spLocks noChangeArrowheads="1"/>
            </p:cNvSpPr>
            <p:nvPr/>
          </p:nvSpPr>
          <p:spPr bwMode="auto">
            <a:xfrm>
              <a:off x="5083" y="1070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>
                <a:buFont typeface="Arial" panose="020B0604020202020204" pitchFamily="34" charset="0"/>
                <a:buNone/>
              </a:pPr>
              <a:r>
                <a:rPr lang="zh-CN" altLang="en-US" sz="37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基础巩固题</a:t>
              </a:r>
              <a:endParaRPr lang="en-US" altLang="zh-CN" sz="3700" b="1" dirty="0">
                <a:solidFill>
                  <a:prstClr val="white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75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11"/>
          <p:cNvSpPr/>
          <p:nvPr/>
        </p:nvSpPr>
        <p:spPr>
          <a:xfrm>
            <a:off x="940005" y="1565978"/>
            <a:ext cx="10834151" cy="2241091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878" tIns="60938" rIns="121878" bIns="60938"/>
          <a:lstStyle/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7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kumimoji="1" lang="zh-CN" altLang="zh-CN" sz="3700" b="1" kern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理解</a:t>
            </a:r>
            <a:r>
              <a:rPr kumimoji="1" lang="zh-CN" altLang="zh-CN" sz="3700" b="1" kern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近似数</a:t>
            </a:r>
            <a:r>
              <a:rPr kumimoji="1" lang="zh-CN" altLang="zh-CN" sz="3700" b="1" kern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的意义</a:t>
            </a:r>
            <a:r>
              <a:rPr lang="en-US" altLang="zh-CN" sz="3700" b="1" noProof="1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zh-CN" sz="37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kumimoji="1" lang="zh-CN" altLang="zh-CN" sz="3700" b="1" kern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能按照精确度的要求</a:t>
            </a:r>
            <a:r>
              <a:rPr kumimoji="1" lang="zh-CN" altLang="en-US" sz="3700" b="1" kern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，</a:t>
            </a:r>
            <a:r>
              <a:rPr kumimoji="1" lang="zh-CN" altLang="zh-CN" sz="3700" b="1" kern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用</a:t>
            </a:r>
            <a:r>
              <a:rPr kumimoji="1" lang="zh-CN" altLang="zh-CN" sz="3700" b="1" kern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四舍五入法</a:t>
            </a:r>
            <a:r>
              <a:rPr kumimoji="1" lang="zh-CN" altLang="zh-CN" sz="3700" b="1" kern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求出近似数</a:t>
            </a:r>
            <a:r>
              <a:rPr kumimoji="1" lang="en-US" altLang="zh-CN" sz="3700" b="1" kern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  <a:r>
              <a:rPr lang="en-US" altLang="zh-CN" sz="3700" b="1" noProof="1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     </a:t>
            </a:r>
            <a:endParaRPr lang="zh-CN" altLang="zh-CN" sz="3700" b="1" noProof="1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  <a:defRPr/>
            </a:pPr>
            <a:endParaRPr lang="zh-CN" altLang="en-US" sz="3700" b="1" noProof="1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4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63914" y="1720177"/>
            <a:ext cx="6461979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2.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下列数据精确到什么位？</a:t>
            </a:r>
            <a:endParaRPr lang="en-US" altLang="zh-CN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）小王的身高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1.53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米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;  </a:t>
            </a:r>
            <a:endParaRPr lang="en-US" altLang="zh-CN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）月球与地球相距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38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万千米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;</a:t>
            </a:r>
            <a:endParaRPr lang="en-US" altLang="zh-CN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3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）圆周率π取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3.14159.	</a:t>
            </a:r>
            <a:endParaRPr lang="zh-CN" altLang="en-US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576350" y="2705291"/>
            <a:ext cx="2406756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精确到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Arial" panose="020B0604020202020204" pitchFamily="34" charset="0"/>
              </a:rPr>
              <a:t>0.01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959166" y="3428782"/>
            <a:ext cx="2220832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精确到万位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117878" y="4084551"/>
            <a:ext cx="2579857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精确到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0.00001</a:t>
            </a:r>
          </a:p>
        </p:txBody>
      </p:sp>
    </p:spTree>
    <p:extLst>
      <p:ext uri="{BB962C8B-B14F-4D97-AF65-F5344CB8AC3E}">
        <p14:creationId xmlns:p14="http://schemas.microsoft.com/office/powerpoint/2010/main" val="4318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文本框 61441"/>
          <p:cNvSpPr txBox="1">
            <a:spLocks noChangeArrowheads="1"/>
          </p:cNvSpPr>
          <p:nvPr/>
        </p:nvSpPr>
        <p:spPr bwMode="auto">
          <a:xfrm>
            <a:off x="1224506" y="2082729"/>
            <a:ext cx="9777908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 判断下列说法是否正确，说明理由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）近似数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4.60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与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4.6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的精确度相同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）近似数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5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千万与近似数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5000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万的精确度相同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</p:txBody>
      </p:sp>
      <p:grpSp>
        <p:nvGrpSpPr>
          <p:cNvPr id="56323" name="组合 6"/>
          <p:cNvGrpSpPr/>
          <p:nvPr/>
        </p:nvGrpSpPr>
        <p:grpSpPr bwMode="auto">
          <a:xfrm>
            <a:off x="4798650" y="1226441"/>
            <a:ext cx="3306650" cy="679597"/>
            <a:chOff x="5060" y="889"/>
            <a:chExt cx="3905" cy="802"/>
          </a:xfrm>
        </p:grpSpPr>
        <p:grpSp>
          <p:nvGrpSpPr>
            <p:cNvPr id="56324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379" y="598178"/>
                <a:ext cx="419236" cy="418764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615" y="598179"/>
                <a:ext cx="419236" cy="418763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5852" y="598178"/>
                <a:ext cx="419236" cy="418764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142" y="598179"/>
                <a:ext cx="419236" cy="418763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088" y="598179"/>
                <a:ext cx="419236" cy="418763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6330" name="TextBox 15"/>
            <p:cNvSpPr txBox="1">
              <a:spLocks noChangeArrowheads="1"/>
            </p:cNvSpPr>
            <p:nvPr/>
          </p:nvSpPr>
          <p:spPr bwMode="auto">
            <a:xfrm>
              <a:off x="5060" y="889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>
                <a:buFont typeface="Arial" panose="020B0604020202020204" pitchFamily="34" charset="0"/>
                <a:buNone/>
              </a:pPr>
              <a:r>
                <a:rPr lang="zh-CN" altLang="en-US" sz="37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能力提升题</a:t>
              </a:r>
              <a:endParaRPr lang="en-US" altLang="zh-CN" sz="3700" b="1" dirty="0">
                <a:solidFill>
                  <a:prstClr val="white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85245" y="3455202"/>
            <a:ext cx="9843335" cy="861730"/>
          </a:xfrm>
          <a:prstGeom prst="rect">
            <a:avLst/>
          </a:prstGeom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错，近似数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4.60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精确到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0.01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，近似数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4.6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精确到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0.1.</a:t>
            </a:r>
          </a:p>
        </p:txBody>
      </p:sp>
      <p:sp>
        <p:nvSpPr>
          <p:cNvPr id="3" name="矩形 2"/>
          <p:cNvSpPr/>
          <p:nvPr/>
        </p:nvSpPr>
        <p:spPr>
          <a:xfrm>
            <a:off x="1582039" y="5161211"/>
            <a:ext cx="9585453" cy="1108253"/>
          </a:xfrm>
          <a:prstGeom prst="rect">
            <a:avLst/>
          </a:prstGeom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错，近似数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千万精确到千万位，近似数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5000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万精确到万位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  <a:endParaRPr lang="zh-CN" altLang="en-US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4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文本框 61441"/>
          <p:cNvSpPr txBox="1">
            <a:spLocks noChangeArrowheads="1"/>
          </p:cNvSpPr>
          <p:nvPr/>
        </p:nvSpPr>
        <p:spPr bwMode="auto">
          <a:xfrm>
            <a:off x="1221385" y="1385570"/>
            <a:ext cx="9777908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3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）近似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4.31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万精确到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0.01.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）                 精确到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0.01.</a:t>
            </a:r>
          </a:p>
        </p:txBody>
      </p:sp>
      <p:graphicFrame>
        <p:nvGraphicFramePr>
          <p:cNvPr id="56322" name="对象 174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777482"/>
              </p:ext>
            </p:extLst>
          </p:nvPr>
        </p:nvGraphicFramePr>
        <p:xfrm>
          <a:off x="2335228" y="3777008"/>
          <a:ext cx="1738403" cy="491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1" name="Equation" r:id="rId3" imgW="634680" imgH="203040" progId="Equation.DSMT4">
                  <p:embed/>
                </p:oleObj>
              </mc:Choice>
              <mc:Fallback>
                <p:oleObj name="Equation" r:id="rId3" imgW="6346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5228" y="3777008"/>
                        <a:ext cx="1738403" cy="4911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1538300" y="2124405"/>
            <a:ext cx="9687040" cy="1506907"/>
          </a:xfrm>
          <a:prstGeom prst="rect">
            <a:avLst/>
          </a:prstGeom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错，近似数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4.31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万写成单位为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‘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个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’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位的数是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43100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，数字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所在的位置为百位，故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4.31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万精确到百位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490044" y="4348572"/>
            <a:ext cx="9650744" cy="1476173"/>
            <a:chOff x="1390650" y="3622623"/>
            <a:chExt cx="7239000" cy="1106874"/>
          </a:xfrm>
        </p:grpSpPr>
        <p:sp>
          <p:nvSpPr>
            <p:cNvPr id="3" name="矩形 2"/>
            <p:cNvSpPr/>
            <p:nvPr/>
          </p:nvSpPr>
          <p:spPr>
            <a:xfrm>
              <a:off x="1390650" y="3622623"/>
              <a:ext cx="7239000" cy="11068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itchFamily="2" charset="-122"/>
                  <a:cs typeface="Times New Roman" pitchFamily="18" charset="0"/>
                  <a:sym typeface="宋体" panose="02010600030101010101" pitchFamily="2" charset="-122"/>
                </a:rPr>
                <a:t>错，           写成原数为</a:t>
              </a: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itchFamily="2" charset="-122"/>
                  <a:cs typeface="Times New Roman" pitchFamily="18" charset="0"/>
                  <a:sym typeface="宋体" panose="02010600030101010101" pitchFamily="2" charset="-122"/>
                </a:rPr>
                <a:t>14500</a:t>
              </a:r>
              <a:r>
                <a:rPr lang="zh-CN" altLang="en-US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itchFamily="2" charset="-122"/>
                  <a:cs typeface="Times New Roman" pitchFamily="18" charset="0"/>
                  <a:sym typeface="宋体" panose="02010600030101010101" pitchFamily="2" charset="-122"/>
                </a:rPr>
                <a:t>，数字</a:t>
              </a: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itchFamily="2" charset="-122"/>
                  <a:cs typeface="Times New Roman" pitchFamily="18" charset="0"/>
                  <a:sym typeface="宋体" panose="02010600030101010101" pitchFamily="2" charset="-122"/>
                </a:rPr>
                <a:t>5</a:t>
              </a:r>
              <a:r>
                <a:rPr lang="zh-CN" altLang="en-US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itchFamily="2" charset="-122"/>
                  <a:cs typeface="Times New Roman" pitchFamily="18" charset="0"/>
                  <a:sym typeface="宋体" panose="02010600030101010101" pitchFamily="2" charset="-122"/>
                </a:rPr>
                <a:t>所在位置为百位，故              精确到百位</a:t>
              </a: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itchFamily="2" charset="-122"/>
                  <a:cs typeface="Times New Roman" pitchFamily="18" charset="0"/>
                  <a:sym typeface="宋体" panose="02010600030101010101" pitchFamily="2" charset="-122"/>
                </a:rPr>
                <a:t>.</a:t>
              </a:r>
            </a:p>
          </p:txBody>
        </p:sp>
        <p:graphicFrame>
          <p:nvGraphicFramePr>
            <p:cNvPr id="20" name="对象 1843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2742600"/>
                </p:ext>
              </p:extLst>
            </p:nvPr>
          </p:nvGraphicFramePr>
          <p:xfrm>
            <a:off x="1946049" y="3808995"/>
            <a:ext cx="982144" cy="28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2" name="Equation" r:id="rId5" imgW="977760" imgH="266400" progId="Equation.DSMT4">
                    <p:embed/>
                  </p:oleObj>
                </mc:Choice>
                <mc:Fallback>
                  <p:oleObj name="Equation" r:id="rId5" imgW="977760" imgH="266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6049" y="3808995"/>
                          <a:ext cx="982144" cy="28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对象 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89358157"/>
                </p:ext>
              </p:extLst>
            </p:nvPr>
          </p:nvGraphicFramePr>
          <p:xfrm>
            <a:off x="1801258" y="4381500"/>
            <a:ext cx="1034463" cy="28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3" name="Equation" r:id="rId7" imgW="977760" imgH="266400" progId="Equation.DSMT4">
                    <p:embed/>
                  </p:oleObj>
                </mc:Choice>
                <mc:Fallback>
                  <p:oleObj name="Equation" r:id="rId7" imgW="977760" imgH="266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1258" y="4381500"/>
                          <a:ext cx="1034463" cy="28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0982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4"/>
          <p:cNvSpPr txBox="1">
            <a:spLocks noChangeArrowheads="1"/>
          </p:cNvSpPr>
          <p:nvPr/>
        </p:nvSpPr>
        <p:spPr bwMode="auto">
          <a:xfrm>
            <a:off x="1246307" y="2165002"/>
            <a:ext cx="10440036" cy="130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某校七年级共有学生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112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名，想租用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45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座的客车外出参观，应租几辆客车？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355605" y="4396059"/>
            <a:ext cx="1051404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2m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布可做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件衣服，则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9m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能做多少件这样的衣服？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829314" y="3710219"/>
            <a:ext cx="1483547" cy="6156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defRPr/>
            </a:pPr>
            <a:r>
              <a:rPr kumimoji="1"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进一法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7137703" y="5232274"/>
            <a:ext cx="1482052" cy="61550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121878" tIns="60938" rIns="121878" bIns="60938">
            <a:spAutoFit/>
          </a:bodyPr>
          <a:lstStyle>
            <a:defPPr>
              <a:defRPr lang="zh-CN"/>
            </a:defPPr>
            <a:lvl1pPr>
              <a:buFontTx/>
              <a:buNone/>
              <a:defRPr kumimoji="1" sz="2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去尾法</a:t>
            </a:r>
          </a:p>
        </p:txBody>
      </p:sp>
      <p:sp>
        <p:nvSpPr>
          <p:cNvPr id="58373" name="Text Box 10"/>
          <p:cNvSpPr txBox="1">
            <a:spLocks noChangeArrowheads="1"/>
          </p:cNvSpPr>
          <p:nvPr/>
        </p:nvSpPr>
        <p:spPr bwMode="auto">
          <a:xfrm>
            <a:off x="2897697" y="3681547"/>
            <a:ext cx="489097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112÷45=2.488…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≈3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（辆）</a:t>
            </a:r>
          </a:p>
        </p:txBody>
      </p:sp>
      <p:sp>
        <p:nvSpPr>
          <p:cNvPr id="58374" name="Text Box 11"/>
          <p:cNvSpPr txBox="1">
            <a:spLocks noChangeArrowheads="1"/>
          </p:cNvSpPr>
          <p:nvPr/>
        </p:nvSpPr>
        <p:spPr bwMode="auto">
          <a:xfrm>
            <a:off x="3066614" y="5295366"/>
            <a:ext cx="366664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9÷2=4.5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≈4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（件）</a:t>
            </a:r>
          </a:p>
        </p:txBody>
      </p:sp>
      <p:grpSp>
        <p:nvGrpSpPr>
          <p:cNvPr id="58375" name="组合 2"/>
          <p:cNvGrpSpPr/>
          <p:nvPr/>
        </p:nvGrpSpPr>
        <p:grpSpPr bwMode="auto">
          <a:xfrm>
            <a:off x="4673976" y="1240251"/>
            <a:ext cx="3304534" cy="693156"/>
            <a:chOff x="5060" y="875"/>
            <a:chExt cx="3905" cy="818"/>
          </a:xfrm>
        </p:grpSpPr>
        <p:grpSp>
          <p:nvGrpSpPr>
            <p:cNvPr id="58376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946" y="597211"/>
                <a:ext cx="418644" cy="41892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56" y="597210"/>
                <a:ext cx="418644" cy="418922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764" y="597211"/>
                <a:ext cx="418644" cy="41892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538" y="597210"/>
                <a:ext cx="418644" cy="418922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4174" y="597210"/>
                <a:ext cx="418644" cy="418922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8382" name="TextBox 15"/>
            <p:cNvSpPr txBox="1">
              <a:spLocks noChangeArrowheads="1"/>
            </p:cNvSpPr>
            <p:nvPr/>
          </p:nvSpPr>
          <p:spPr bwMode="auto">
            <a:xfrm>
              <a:off x="5060" y="875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>
                <a:buFont typeface="Arial" panose="020B0604020202020204" pitchFamily="34" charset="0"/>
                <a:buNone/>
              </a:pPr>
              <a:r>
                <a:rPr lang="zh-CN" altLang="en-US" sz="3700" b="1" dirty="0">
                  <a:solidFill>
                    <a:prstClr val="white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拓广探索题</a:t>
              </a:r>
              <a:endParaRPr lang="en-US" altLang="zh-CN" sz="3700" b="1" dirty="0">
                <a:solidFill>
                  <a:prstClr val="white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28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 animBg="1"/>
      <p:bldP spid="58373" grpId="0"/>
      <p:bldP spid="583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213450" y="1506885"/>
            <a:ext cx="7999959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Times New Roman"/>
                <a:ea typeface="黑体" panose="02010609060101010101" pitchFamily="2" charset="-122"/>
              </a:rPr>
              <a:t>1．判断准确数与近似数．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213450" y="2724189"/>
            <a:ext cx="5550992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Times New Roman"/>
                <a:ea typeface="黑体" panose="02010609060101010101" pitchFamily="2" charset="-122"/>
              </a:rPr>
              <a:t>2．按照要求取近似数．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13450" y="5000072"/>
            <a:ext cx="6064730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Times New Roman"/>
                <a:ea typeface="黑体" panose="02010609060101010101" pitchFamily="2" charset="-122"/>
              </a:rPr>
              <a:t>3．由近似数判断</a:t>
            </a:r>
            <a:r>
              <a:rPr lang="zh-CN" altLang="en-US" sz="36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精确度</a:t>
            </a:r>
            <a:r>
              <a:rPr lang="en-US" altLang="zh-CN" sz="36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.</a:t>
            </a:r>
            <a:endParaRPr lang="en-US" altLang="zh-CN" sz="3600" dirty="0">
              <a:solidFill>
                <a:srgbClr val="000000"/>
              </a:solidFill>
              <a:latin typeface="Times New Roman"/>
              <a:ea typeface="黑体" panose="02010609060101010101" pitchFamily="2" charset="-122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334992" y="3627496"/>
            <a:ext cx="10468880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四舍五入到某一位，就说这个数的近似数精确到那一位．</a:t>
            </a:r>
          </a:p>
        </p:txBody>
      </p:sp>
    </p:spTree>
    <p:extLst>
      <p:ext uri="{BB962C8B-B14F-4D97-AF65-F5344CB8AC3E}">
        <p14:creationId xmlns:p14="http://schemas.microsoft.com/office/powerpoint/2010/main" val="271767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TIF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TIF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TIF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TIF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5553" y="2610429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26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06346" y="1508632"/>
            <a:ext cx="4882514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3232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solidFill>
                  <a:srgbClr val="323200"/>
                </a:solidFill>
                <a:latin typeface="Times New Roman"/>
                <a:ea typeface="楷体" pitchFamily="49" charset="-122"/>
              </a:rPr>
              <a:t>北京地铁</a:t>
            </a:r>
            <a:r>
              <a:rPr lang="en-US" altLang="zh-CN" sz="3200" b="1" dirty="0">
                <a:solidFill>
                  <a:srgbClr val="323200"/>
                </a:solidFill>
                <a:latin typeface="Times New Roman"/>
                <a:ea typeface="楷体" pitchFamily="49" charset="-122"/>
              </a:rPr>
              <a:t>1</a:t>
            </a:r>
            <a:r>
              <a:rPr lang="zh-CN" altLang="en-US" sz="3200" b="1" dirty="0">
                <a:solidFill>
                  <a:srgbClr val="323200"/>
                </a:solidFill>
                <a:latin typeface="Times New Roman"/>
                <a:ea typeface="楷体" pitchFamily="49" charset="-122"/>
              </a:rPr>
              <a:t>号线是我国最早的地铁</a:t>
            </a:r>
            <a:r>
              <a:rPr lang="zh-CN" altLang="en-US" sz="3200" b="1" dirty="0">
                <a:solidFill>
                  <a:srgbClr val="323200"/>
                </a:solidFill>
                <a:latin typeface="Times New Roman"/>
                <a:ea typeface="楷体" pitchFamily="49" charset="-122"/>
                <a:sym typeface="宋体" panose="02010600030101010101" pitchFamily="2" charset="-122"/>
              </a:rPr>
              <a:t>路</a:t>
            </a:r>
            <a:r>
              <a:rPr lang="zh-CN" altLang="en-US" sz="3200" b="1" dirty="0">
                <a:solidFill>
                  <a:srgbClr val="323200"/>
                </a:solidFill>
                <a:latin typeface="Times New Roman"/>
                <a:ea typeface="楷体" pitchFamily="49" charset="-122"/>
              </a:rPr>
              <a:t>线，全长</a:t>
            </a:r>
            <a:r>
              <a:rPr lang="en-US" altLang="zh-CN" sz="3200" b="1" dirty="0">
                <a:solidFill>
                  <a:srgbClr val="323200"/>
                </a:solidFill>
                <a:latin typeface="Times New Roman"/>
                <a:ea typeface="楷体" pitchFamily="49" charset="-122"/>
              </a:rPr>
              <a:t>31.04</a:t>
            </a:r>
            <a:r>
              <a:rPr lang="zh-CN" altLang="en-US" sz="3200" b="1" dirty="0">
                <a:solidFill>
                  <a:srgbClr val="323200"/>
                </a:solidFill>
                <a:latin typeface="Times New Roman"/>
                <a:ea typeface="楷体" pitchFamily="49" charset="-122"/>
              </a:rPr>
              <a:t>公</a:t>
            </a:r>
            <a:r>
              <a:rPr lang="zh-CN" altLang="en-US" sz="3200" b="1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里</a:t>
            </a:r>
            <a:r>
              <a:rPr lang="en-US" altLang="zh-CN" sz="3200" b="1" dirty="0">
                <a:solidFill>
                  <a:srgbClr val="323200"/>
                </a:solidFill>
                <a:latin typeface="Times New Roman"/>
                <a:ea typeface="楷体" pitchFamily="49" charset="-122"/>
              </a:rPr>
              <a:t>.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193" y="1344214"/>
            <a:ext cx="4904524" cy="422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04122" y="4156222"/>
            <a:ext cx="5034350" cy="160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“31.04”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一定是准确的数据吗？它又是怎么来的？</a:t>
            </a:r>
          </a:p>
        </p:txBody>
      </p:sp>
    </p:spTree>
    <p:extLst>
      <p:ext uri="{BB962C8B-B14F-4D97-AF65-F5344CB8AC3E}">
        <p14:creationId xmlns:p14="http://schemas.microsoft.com/office/powerpoint/2010/main" val="121160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ldLvl="0"/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99810" y="1775154"/>
            <a:ext cx="10876633" cy="455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marL="1679875" indent="-1679875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下列语句中，哪些数据是精确的，哪些数据是近似的？</a:t>
            </a:r>
          </a:p>
          <a:p>
            <a:pPr marL="1679875" indent="-1679875"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．妈妈去买水果，买了 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8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个苹果，大约 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千克．</a:t>
            </a:r>
          </a:p>
          <a:p>
            <a:pPr marL="623952" indent="-623952"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．小民与小李买了 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瓶水，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根黄瓜，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袋香巴拉牛肉干，约 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20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元，然后骑车去大约 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3.5 km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外去郊游，大约玩了 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4.5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小时回家．</a:t>
            </a:r>
          </a:p>
          <a:p>
            <a:pPr marL="1679875" indent="-1679875"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．我国共有 </a:t>
            </a:r>
            <a:r>
              <a:rPr lang="zh-CN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56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个民族．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5136898" y="2754752"/>
            <a:ext cx="294179" cy="476360"/>
          </a:xfrm>
          <a:prstGeom prst="ellipse">
            <a:avLst/>
          </a:prstGeom>
          <a:noFill/>
          <a:ln w="25400">
            <a:solidFill>
              <a:schemeClr val="hlink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5905781" y="3461696"/>
            <a:ext cx="304760" cy="512352"/>
          </a:xfrm>
          <a:prstGeom prst="ellipse">
            <a:avLst/>
          </a:prstGeom>
          <a:noFill/>
          <a:ln w="25400">
            <a:solidFill>
              <a:schemeClr val="hlink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3056309" y="5592184"/>
            <a:ext cx="601439" cy="707130"/>
          </a:xfrm>
          <a:prstGeom prst="ellipse">
            <a:avLst/>
          </a:prstGeom>
          <a:noFill/>
          <a:ln w="25400">
            <a:solidFill>
              <a:schemeClr val="hlink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4314080" y="3469317"/>
            <a:ext cx="357671" cy="525055"/>
          </a:xfrm>
          <a:prstGeom prst="ellipse">
            <a:avLst/>
          </a:prstGeom>
          <a:noFill/>
          <a:ln w="25400">
            <a:solidFill>
              <a:schemeClr val="hlink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7832965" y="3437562"/>
            <a:ext cx="304760" cy="588570"/>
          </a:xfrm>
          <a:prstGeom prst="ellipse">
            <a:avLst/>
          </a:prstGeom>
          <a:noFill/>
          <a:ln w="25400">
            <a:solidFill>
              <a:schemeClr val="hlink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7947250" y="2802384"/>
            <a:ext cx="380950" cy="381088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417338" y="4984842"/>
            <a:ext cx="533331" cy="381088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1871519" y="4249522"/>
            <a:ext cx="533331" cy="381088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6210120" y="4273477"/>
            <a:ext cx="546029" cy="381088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6138126" y="4902937"/>
            <a:ext cx="5620078" cy="1600435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精确数：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8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6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56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　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近似数：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3.5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zh-CN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4.5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．　</a:t>
            </a:r>
          </a:p>
        </p:txBody>
      </p:sp>
      <p:sp>
        <p:nvSpPr>
          <p:cNvPr id="37902" name="文本框 6151"/>
          <p:cNvSpPr txBox="1">
            <a:spLocks noChangeArrowheads="1"/>
          </p:cNvSpPr>
          <p:nvPr/>
        </p:nvSpPr>
        <p:spPr bwMode="auto">
          <a:xfrm>
            <a:off x="6138126" y="1245663"/>
            <a:ext cx="3133319" cy="61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准确数与近似数</a:t>
            </a:r>
          </a:p>
        </p:txBody>
      </p:sp>
      <p:grpSp>
        <p:nvGrpSpPr>
          <p:cNvPr id="37909" name="组合 4"/>
          <p:cNvGrpSpPr/>
          <p:nvPr/>
        </p:nvGrpSpPr>
        <p:grpSpPr bwMode="auto">
          <a:xfrm>
            <a:off x="3886993" y="1309946"/>
            <a:ext cx="2144289" cy="515964"/>
            <a:chOff x="3485" y="1168"/>
            <a:chExt cx="2532" cy="608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532" cy="57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2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1" name="矩形 1"/>
            <p:cNvSpPr>
              <a:spLocks noChangeArrowheads="1"/>
            </p:cNvSpPr>
            <p:nvPr/>
          </p:nvSpPr>
          <p:spPr bwMode="auto">
            <a:xfrm>
              <a:off x="3795" y="1203"/>
              <a:ext cx="2035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prstClr val="white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itchFamily="18" charset="0"/>
                </a:rPr>
                <a:t>知识点 </a:t>
              </a:r>
              <a:r>
                <a:rPr lang="en-US" altLang="zh-CN" sz="3200" b="1">
                  <a:solidFill>
                    <a:prstClr val="white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itchFamily="18" charset="0"/>
                </a:rPr>
                <a:t>1</a:t>
              </a:r>
              <a:endParaRPr lang="zh-CN" altLang="en-US" sz="3200" b="1">
                <a:solidFill>
                  <a:prstClr val="white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30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 animBg="1"/>
      <p:bldP spid="9220" grpId="0" bldLvl="0" animBg="1"/>
      <p:bldP spid="9221" grpId="0" bldLvl="0" animBg="1"/>
      <p:bldP spid="9222" grpId="0" bldLvl="0" animBg="1"/>
      <p:bldP spid="9223" grpId="0" bldLvl="0" animBg="1"/>
      <p:bldP spid="9224" grpId="0" bldLvl="0" animBg="1"/>
      <p:bldP spid="9225" grpId="0" bldLvl="0" animBg="1"/>
      <p:bldP spid="9226" grpId="0" bldLvl="0" animBg="1"/>
      <p:bldP spid="9227" grpId="0" bldLvl="0" animBg="1"/>
      <p:bldP spid="92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161220" y="1229776"/>
            <a:ext cx="8632729" cy="76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什么样的数是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近似数？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你能举例说明吗？</a:t>
            </a:r>
            <a:endParaRPr lang="zh-CN" altLang="en-US" sz="3200" b="1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111845" y="2306381"/>
            <a:ext cx="10229214" cy="150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1.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我们得不到与实际完全相符的数，而是通过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测量、估算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得到的数都是近似数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.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例如，姚明的身高是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2.26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米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111848" y="4062371"/>
            <a:ext cx="10418266" cy="2245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2. 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有时我们为了叙述、书写方便，通过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四舍五入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得到的数也是近似数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.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宋体" panose="02010600030101010101" pitchFamily="2" charset="-122"/>
              </a:rPr>
              <a:t>例如，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宋体" panose="02010600030101010101" pitchFamily="2" charset="-122"/>
              </a:rPr>
              <a:t>2017</a:t>
            </a: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宋体" panose="02010600030101010101" pitchFamily="2" charset="-122"/>
              </a:rPr>
              <a:t>年全国高考报名的考生共940万人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  <a:endParaRPr lang="en-US" altLang="zh-CN" sz="3200" b="1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30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allAtOnce" bldLvl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61441"/>
          <p:cNvSpPr txBox="1">
            <a:spLocks noChangeArrowheads="1"/>
          </p:cNvSpPr>
          <p:nvPr/>
        </p:nvSpPr>
        <p:spPr bwMode="auto">
          <a:xfrm>
            <a:off x="492327" y="1355868"/>
            <a:ext cx="1090184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做一做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】</a:t>
            </a:r>
            <a:r>
              <a:rPr lang="zh-CN" altLang="en-US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判断下列各数，哪些是近似数，哪些是准确数</a:t>
            </a:r>
            <a:r>
              <a:rPr lang="en-US" altLang="zh-CN" sz="32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3200" b="1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1443" name="文本框 61442"/>
          <p:cNvSpPr txBox="1">
            <a:spLocks noChangeArrowheads="1"/>
          </p:cNvSpPr>
          <p:nvPr/>
        </p:nvSpPr>
        <p:spPr bwMode="auto">
          <a:xfrm>
            <a:off x="620106" y="1926454"/>
            <a:ext cx="11255755" cy="406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marL="609555" indent="-609555" eaLnBrk="1" hangingPunct="1">
              <a:buFont typeface="Arial" panose="020B0604020202020204" pitchFamily="34" charset="0"/>
              <a:buAutoNum type="arabicPeriod"/>
            </a:pP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某歌星在体育馆举办音乐会，大约有一万二千人参加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                                                                      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          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2. 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检查一双没洗过的手，发现带有各种细菌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800000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万个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                                                                      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          ）</a:t>
            </a:r>
            <a:endParaRPr lang="en-US" altLang="zh-CN" sz="32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3. </a:t>
            </a:r>
            <a:r>
              <a:rPr lang="zh-CN" altLang="en-US" sz="32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张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明家里养了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只鸡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                                                     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                                                                      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          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4. 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据统计，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2017年全国初中在校生人数为4311.95万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    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 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</a:t>
            </a:r>
          </a:p>
        </p:txBody>
      </p:sp>
      <p:sp>
        <p:nvSpPr>
          <p:cNvPr id="61444" name="文本框 61443"/>
          <p:cNvSpPr txBox="1">
            <a:spLocks noChangeArrowheads="1"/>
          </p:cNvSpPr>
          <p:nvPr/>
        </p:nvSpPr>
        <p:spPr bwMode="auto">
          <a:xfrm>
            <a:off x="10499780" y="2455811"/>
            <a:ext cx="1432796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近似数</a:t>
            </a:r>
          </a:p>
        </p:txBody>
      </p:sp>
      <p:sp>
        <p:nvSpPr>
          <p:cNvPr id="61445" name="文本框 61444"/>
          <p:cNvSpPr txBox="1">
            <a:spLocks noChangeArrowheads="1"/>
          </p:cNvSpPr>
          <p:nvPr/>
        </p:nvSpPr>
        <p:spPr bwMode="auto">
          <a:xfrm>
            <a:off x="10509938" y="3438104"/>
            <a:ext cx="1542850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近似数</a:t>
            </a:r>
          </a:p>
        </p:txBody>
      </p:sp>
      <p:sp>
        <p:nvSpPr>
          <p:cNvPr id="61446" name="文本框 61445"/>
          <p:cNvSpPr txBox="1">
            <a:spLocks noChangeArrowheads="1"/>
          </p:cNvSpPr>
          <p:nvPr/>
        </p:nvSpPr>
        <p:spPr bwMode="auto">
          <a:xfrm>
            <a:off x="10585072" y="5192379"/>
            <a:ext cx="1530151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近似数</a:t>
            </a:r>
          </a:p>
        </p:txBody>
      </p:sp>
      <p:sp>
        <p:nvSpPr>
          <p:cNvPr id="61447" name="文本框 61446"/>
          <p:cNvSpPr txBox="1">
            <a:spLocks noChangeArrowheads="1"/>
          </p:cNvSpPr>
          <p:nvPr/>
        </p:nvSpPr>
        <p:spPr bwMode="auto">
          <a:xfrm>
            <a:off x="10439250" y="4386168"/>
            <a:ext cx="1574595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准确数</a:t>
            </a:r>
          </a:p>
        </p:txBody>
      </p:sp>
    </p:spTree>
    <p:extLst>
      <p:ext uri="{BB962C8B-B14F-4D97-AF65-F5344CB8AC3E}">
        <p14:creationId xmlns:p14="http://schemas.microsoft.com/office/powerpoint/2010/main" val="62613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  <p:bldP spid="61445" grpId="0"/>
      <p:bldP spid="61446" grpId="0"/>
      <p:bldP spid="614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文本框 6151"/>
          <p:cNvSpPr txBox="1">
            <a:spLocks noChangeArrowheads="1"/>
          </p:cNvSpPr>
          <p:nvPr/>
        </p:nvSpPr>
        <p:spPr bwMode="auto">
          <a:xfrm>
            <a:off x="5922620" y="1272835"/>
            <a:ext cx="3133319" cy="61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按要求取近似值</a:t>
            </a:r>
          </a:p>
        </p:txBody>
      </p:sp>
      <p:sp>
        <p:nvSpPr>
          <p:cNvPr id="43012" name="Rectangle 2"/>
          <p:cNvSpPr>
            <a:spLocks noChangeArrowheads="1"/>
          </p:cNvSpPr>
          <p:nvPr/>
        </p:nvSpPr>
        <p:spPr bwMode="auto">
          <a:xfrm rot="10800000">
            <a:off x="6960712" y="3018050"/>
            <a:ext cx="838091" cy="3243484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</a:ln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13" name="Rectangle 3"/>
          <p:cNvSpPr>
            <a:spLocks noGrp="1" noChangeArrowheads="1"/>
          </p:cNvSpPr>
          <p:nvPr/>
        </p:nvSpPr>
        <p:spPr bwMode="auto">
          <a:xfrm>
            <a:off x="1208361" y="1888510"/>
            <a:ext cx="10374549" cy="112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b"/>
          <a:lstStyle/>
          <a:p>
            <a:pPr eaLnBrk="1" hangingPunct="1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小明和小颖分别测量了同一片树叶的长度，他们所用的直尺的最小单位是不同的，分别是厘米和毫米</a:t>
            </a:r>
            <a:r>
              <a: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</a:p>
        </p:txBody>
      </p:sp>
      <p:pic>
        <p:nvPicPr>
          <p:cNvPr id="43015" name="Picture 5" descr="点击放大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7FEFC"/>
              </a:clrFrom>
              <a:clrTo>
                <a:srgbClr val="F7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277" y="4207895"/>
            <a:ext cx="2514273" cy="192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Line 25"/>
          <p:cNvSpPr>
            <a:spLocks noChangeShapeType="1"/>
          </p:cNvSpPr>
          <p:nvPr/>
        </p:nvSpPr>
        <p:spPr bwMode="auto">
          <a:xfrm flipH="1">
            <a:off x="3466551" y="6007475"/>
            <a:ext cx="8380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17" name="Line 26"/>
          <p:cNvSpPr>
            <a:spLocks noChangeShapeType="1"/>
          </p:cNvSpPr>
          <p:nvPr/>
        </p:nvSpPr>
        <p:spPr bwMode="auto">
          <a:xfrm>
            <a:off x="3538508" y="4279875"/>
            <a:ext cx="8380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18" name="Text Box 27"/>
          <p:cNvSpPr txBox="1">
            <a:spLocks noChangeArrowheads="1"/>
          </p:cNvSpPr>
          <p:nvPr/>
        </p:nvSpPr>
        <p:spPr bwMode="auto">
          <a:xfrm>
            <a:off x="5284532" y="5876211"/>
            <a:ext cx="711007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小明</a:t>
            </a:r>
          </a:p>
        </p:txBody>
      </p:sp>
      <p:pic>
        <p:nvPicPr>
          <p:cNvPr id="43019" name="Picture 28" descr="点击放大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EFB"/>
              </a:clrFrom>
              <a:clrTo>
                <a:srgbClr val="FA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82" y="4279875"/>
            <a:ext cx="2514273" cy="199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0" name="Line 29"/>
          <p:cNvSpPr>
            <a:spLocks noChangeShapeType="1"/>
          </p:cNvSpPr>
          <p:nvPr/>
        </p:nvSpPr>
        <p:spPr bwMode="auto">
          <a:xfrm flipH="1">
            <a:off x="6203044" y="6079458"/>
            <a:ext cx="7619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1" name="Line 30"/>
          <p:cNvSpPr>
            <a:spLocks noChangeShapeType="1"/>
          </p:cNvSpPr>
          <p:nvPr/>
        </p:nvSpPr>
        <p:spPr bwMode="auto">
          <a:xfrm>
            <a:off x="5987172" y="4279875"/>
            <a:ext cx="99047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2" name="Line 31"/>
          <p:cNvSpPr>
            <a:spLocks noChangeShapeType="1"/>
          </p:cNvSpPr>
          <p:nvPr/>
        </p:nvSpPr>
        <p:spPr bwMode="auto">
          <a:xfrm>
            <a:off x="7036902" y="580422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3" name="Line 32"/>
          <p:cNvSpPr>
            <a:spLocks noChangeShapeType="1"/>
          </p:cNvSpPr>
          <p:nvPr/>
        </p:nvSpPr>
        <p:spPr bwMode="auto">
          <a:xfrm>
            <a:off x="7036902" y="603288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4" name="Line 33"/>
          <p:cNvSpPr>
            <a:spLocks noChangeShapeType="1"/>
          </p:cNvSpPr>
          <p:nvPr/>
        </p:nvSpPr>
        <p:spPr bwMode="auto">
          <a:xfrm>
            <a:off x="7163886" y="615991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5" name="Line 34"/>
          <p:cNvSpPr>
            <a:spLocks noChangeShapeType="1"/>
          </p:cNvSpPr>
          <p:nvPr/>
        </p:nvSpPr>
        <p:spPr bwMode="auto">
          <a:xfrm>
            <a:off x="7290869" y="628694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6" name="Line 35"/>
          <p:cNvSpPr>
            <a:spLocks noChangeShapeType="1"/>
          </p:cNvSpPr>
          <p:nvPr/>
        </p:nvSpPr>
        <p:spPr bwMode="auto">
          <a:xfrm>
            <a:off x="7036902" y="321282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7" name="Line 36"/>
          <p:cNvSpPr>
            <a:spLocks noChangeShapeType="1"/>
          </p:cNvSpPr>
          <p:nvPr/>
        </p:nvSpPr>
        <p:spPr bwMode="auto">
          <a:xfrm>
            <a:off x="7036902" y="55755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8" name="Line 37"/>
          <p:cNvSpPr>
            <a:spLocks noChangeShapeType="1"/>
          </p:cNvSpPr>
          <p:nvPr/>
        </p:nvSpPr>
        <p:spPr bwMode="auto">
          <a:xfrm>
            <a:off x="7163886" y="570260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29" name="Line 38"/>
          <p:cNvSpPr>
            <a:spLocks noChangeShapeType="1"/>
          </p:cNvSpPr>
          <p:nvPr/>
        </p:nvSpPr>
        <p:spPr bwMode="auto">
          <a:xfrm>
            <a:off x="7036902" y="496583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30" name="Line 39"/>
          <p:cNvSpPr>
            <a:spLocks noChangeShapeType="1"/>
          </p:cNvSpPr>
          <p:nvPr/>
        </p:nvSpPr>
        <p:spPr bwMode="auto">
          <a:xfrm>
            <a:off x="7036902" y="4203657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31" name="Line 40"/>
          <p:cNvSpPr>
            <a:spLocks noChangeShapeType="1"/>
          </p:cNvSpPr>
          <p:nvPr/>
        </p:nvSpPr>
        <p:spPr bwMode="auto">
          <a:xfrm>
            <a:off x="7036902" y="3593916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32" name="Line 41"/>
          <p:cNvSpPr>
            <a:spLocks noChangeShapeType="1"/>
          </p:cNvSpPr>
          <p:nvPr/>
        </p:nvSpPr>
        <p:spPr bwMode="auto">
          <a:xfrm>
            <a:off x="7036902" y="33652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33" name="Line 42"/>
          <p:cNvSpPr>
            <a:spLocks noChangeShapeType="1"/>
          </p:cNvSpPr>
          <p:nvPr/>
        </p:nvSpPr>
        <p:spPr bwMode="auto">
          <a:xfrm>
            <a:off x="7036902" y="3670134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34" name="Line 43"/>
          <p:cNvSpPr>
            <a:spLocks noChangeShapeType="1"/>
          </p:cNvSpPr>
          <p:nvPr/>
        </p:nvSpPr>
        <p:spPr bwMode="auto">
          <a:xfrm>
            <a:off x="7163886" y="349229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35" name="Text Box 44"/>
          <p:cNvSpPr txBox="1">
            <a:spLocks noChangeArrowheads="1"/>
          </p:cNvSpPr>
          <p:nvPr/>
        </p:nvSpPr>
        <p:spPr bwMode="auto">
          <a:xfrm>
            <a:off x="7951183" y="3365263"/>
            <a:ext cx="1980942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b="1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43036" name="Picture 45" descr="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411" y="3632025"/>
            <a:ext cx="2209512" cy="117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38" name="Line 46"/>
          <p:cNvSpPr>
            <a:spLocks noChangeShapeType="1"/>
          </p:cNvSpPr>
          <p:nvPr/>
        </p:nvSpPr>
        <p:spPr bwMode="auto">
          <a:xfrm flipV="1">
            <a:off x="7570234" y="4051222"/>
            <a:ext cx="609521" cy="3810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pic>
        <p:nvPicPr>
          <p:cNvPr id="43038" name="Picture 47" descr="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563" y="3200125"/>
            <a:ext cx="3758711" cy="226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39" name="Line 48"/>
          <p:cNvSpPr>
            <a:spLocks noChangeShapeType="1"/>
          </p:cNvSpPr>
          <p:nvPr/>
        </p:nvSpPr>
        <p:spPr bwMode="auto">
          <a:xfrm>
            <a:off x="9017844" y="3136610"/>
            <a:ext cx="0" cy="1676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33841" name="Line 49"/>
          <p:cNvSpPr>
            <a:spLocks noChangeShapeType="1"/>
          </p:cNvSpPr>
          <p:nvPr/>
        </p:nvSpPr>
        <p:spPr bwMode="auto">
          <a:xfrm>
            <a:off x="8361763" y="4351858"/>
            <a:ext cx="685711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1" name="Line 50"/>
          <p:cNvSpPr>
            <a:spLocks noChangeShapeType="1"/>
          </p:cNvSpPr>
          <p:nvPr/>
        </p:nvSpPr>
        <p:spPr bwMode="auto">
          <a:xfrm>
            <a:off x="9017844" y="4203657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2" name="Line 51"/>
          <p:cNvSpPr>
            <a:spLocks noChangeShapeType="1"/>
          </p:cNvSpPr>
          <p:nvPr/>
        </p:nvSpPr>
        <p:spPr bwMode="auto">
          <a:xfrm>
            <a:off x="9017844" y="4356093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3" name="Line 52"/>
          <p:cNvSpPr>
            <a:spLocks noChangeShapeType="1"/>
          </p:cNvSpPr>
          <p:nvPr/>
        </p:nvSpPr>
        <p:spPr bwMode="auto">
          <a:xfrm>
            <a:off x="9017844" y="4508528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4" name="Line 53"/>
          <p:cNvSpPr>
            <a:spLocks noChangeShapeType="1"/>
          </p:cNvSpPr>
          <p:nvPr/>
        </p:nvSpPr>
        <p:spPr bwMode="auto">
          <a:xfrm>
            <a:off x="9017845" y="4660963"/>
            <a:ext cx="1523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5" name="Text Box 54"/>
          <p:cNvSpPr txBox="1">
            <a:spLocks noChangeArrowheads="1"/>
          </p:cNvSpPr>
          <p:nvPr/>
        </p:nvSpPr>
        <p:spPr bwMode="auto">
          <a:xfrm>
            <a:off x="9170226" y="4432310"/>
            <a:ext cx="361553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43046" name="Line 55"/>
          <p:cNvSpPr>
            <a:spLocks noChangeShapeType="1"/>
          </p:cNvSpPr>
          <p:nvPr/>
        </p:nvSpPr>
        <p:spPr bwMode="auto">
          <a:xfrm>
            <a:off x="9017844" y="4051222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7" name="Line 56"/>
          <p:cNvSpPr>
            <a:spLocks noChangeShapeType="1"/>
          </p:cNvSpPr>
          <p:nvPr/>
        </p:nvSpPr>
        <p:spPr bwMode="auto">
          <a:xfrm>
            <a:off x="9017844" y="3898787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8" name="Line 57"/>
          <p:cNvSpPr>
            <a:spLocks noChangeShapeType="1"/>
          </p:cNvSpPr>
          <p:nvPr/>
        </p:nvSpPr>
        <p:spPr bwMode="auto">
          <a:xfrm>
            <a:off x="9017844" y="3746351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49" name="Line 58"/>
          <p:cNvSpPr>
            <a:spLocks noChangeShapeType="1"/>
          </p:cNvSpPr>
          <p:nvPr/>
        </p:nvSpPr>
        <p:spPr bwMode="auto">
          <a:xfrm>
            <a:off x="9017844" y="3593916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50" name="Line 59"/>
          <p:cNvSpPr>
            <a:spLocks noChangeShapeType="1"/>
          </p:cNvSpPr>
          <p:nvPr/>
        </p:nvSpPr>
        <p:spPr bwMode="auto">
          <a:xfrm>
            <a:off x="9017844" y="3441481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51" name="Line 60"/>
          <p:cNvSpPr>
            <a:spLocks noChangeShapeType="1"/>
          </p:cNvSpPr>
          <p:nvPr/>
        </p:nvSpPr>
        <p:spPr bwMode="auto">
          <a:xfrm>
            <a:off x="9017844" y="3289046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52" name="Line 61"/>
          <p:cNvSpPr>
            <a:spLocks noChangeShapeType="1"/>
          </p:cNvSpPr>
          <p:nvPr/>
        </p:nvSpPr>
        <p:spPr bwMode="auto">
          <a:xfrm>
            <a:off x="9017844" y="3136610"/>
            <a:ext cx="761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53" name="Line 64"/>
          <p:cNvSpPr>
            <a:spLocks noChangeShapeType="1"/>
          </p:cNvSpPr>
          <p:nvPr/>
        </p:nvSpPr>
        <p:spPr bwMode="auto">
          <a:xfrm>
            <a:off x="9017845" y="3136610"/>
            <a:ext cx="1523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54" name="Text Box 65"/>
          <p:cNvSpPr txBox="1">
            <a:spLocks noChangeArrowheads="1"/>
          </p:cNvSpPr>
          <p:nvPr/>
        </p:nvSpPr>
        <p:spPr bwMode="auto">
          <a:xfrm>
            <a:off x="9218902" y="2821153"/>
            <a:ext cx="361553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43055" name="Line 67"/>
          <p:cNvSpPr>
            <a:spLocks noChangeShapeType="1"/>
          </p:cNvSpPr>
          <p:nvPr/>
        </p:nvSpPr>
        <p:spPr bwMode="auto">
          <a:xfrm>
            <a:off x="9017845" y="3898787"/>
            <a:ext cx="1523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3056" name="Text Box 68"/>
          <p:cNvSpPr txBox="1">
            <a:spLocks noChangeArrowheads="1"/>
          </p:cNvSpPr>
          <p:nvPr/>
        </p:nvSpPr>
        <p:spPr bwMode="auto">
          <a:xfrm>
            <a:off x="7951183" y="5804229"/>
            <a:ext cx="990471" cy="40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prstClr val="black"/>
                </a:solidFill>
                <a:ea typeface="宋体" panose="02010600030101010101" pitchFamily="2" charset="-122"/>
              </a:rPr>
              <a:t>小颖</a:t>
            </a:r>
          </a:p>
        </p:txBody>
      </p:sp>
      <p:grpSp>
        <p:nvGrpSpPr>
          <p:cNvPr id="43057" name="Group 192"/>
          <p:cNvGrpSpPr/>
          <p:nvPr/>
        </p:nvGrpSpPr>
        <p:grpSpPr bwMode="auto">
          <a:xfrm>
            <a:off x="6996692" y="3068864"/>
            <a:ext cx="575658" cy="3107963"/>
            <a:chOff x="657" y="1344"/>
            <a:chExt cx="363" cy="1957"/>
          </a:xfrm>
        </p:grpSpPr>
        <p:sp>
          <p:nvSpPr>
            <p:cNvPr id="43058" name="Text Box 70"/>
            <p:cNvSpPr txBox="1">
              <a:spLocks noChangeArrowheads="1"/>
            </p:cNvSpPr>
            <p:nvPr/>
          </p:nvSpPr>
          <p:spPr bwMode="auto">
            <a:xfrm>
              <a:off x="793" y="3068"/>
              <a:ext cx="22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43059" name="Text Box 72"/>
            <p:cNvSpPr txBox="1">
              <a:spLocks noChangeArrowheads="1"/>
            </p:cNvSpPr>
            <p:nvPr/>
          </p:nvSpPr>
          <p:spPr bwMode="auto">
            <a:xfrm>
              <a:off x="793" y="2387"/>
              <a:ext cx="22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43060" name="Text Box 73"/>
            <p:cNvSpPr txBox="1">
              <a:spLocks noChangeArrowheads="1"/>
            </p:cNvSpPr>
            <p:nvPr/>
          </p:nvSpPr>
          <p:spPr bwMode="auto">
            <a:xfrm>
              <a:off x="793" y="2024"/>
              <a:ext cx="22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43061" name="Text Box 74"/>
            <p:cNvSpPr txBox="1">
              <a:spLocks noChangeArrowheads="1"/>
            </p:cNvSpPr>
            <p:nvPr/>
          </p:nvSpPr>
          <p:spPr bwMode="auto">
            <a:xfrm>
              <a:off x="793" y="1661"/>
              <a:ext cx="22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43062" name="Text Box 75"/>
            <p:cNvSpPr txBox="1">
              <a:spLocks noChangeArrowheads="1"/>
            </p:cNvSpPr>
            <p:nvPr/>
          </p:nvSpPr>
          <p:spPr bwMode="auto">
            <a:xfrm>
              <a:off x="793" y="1344"/>
              <a:ext cx="22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</a:p>
          </p:txBody>
        </p:sp>
        <p:grpSp>
          <p:nvGrpSpPr>
            <p:cNvPr id="43063" name="Group 191"/>
            <p:cNvGrpSpPr/>
            <p:nvPr/>
          </p:nvGrpSpPr>
          <p:grpSpPr bwMode="auto">
            <a:xfrm>
              <a:off x="657" y="1433"/>
              <a:ext cx="363" cy="1815"/>
              <a:chOff x="657" y="1433"/>
              <a:chExt cx="363" cy="1815"/>
            </a:xfrm>
          </p:grpSpPr>
          <p:sp>
            <p:nvSpPr>
              <p:cNvPr id="43064" name="Line 150"/>
              <p:cNvSpPr>
                <a:spLocks noChangeShapeType="1"/>
              </p:cNvSpPr>
              <p:nvPr/>
            </p:nvSpPr>
            <p:spPr bwMode="auto">
              <a:xfrm>
                <a:off x="657" y="1480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065" name="Line 136"/>
              <p:cNvSpPr>
                <a:spLocks noChangeShapeType="1"/>
              </p:cNvSpPr>
              <p:nvPr/>
            </p:nvSpPr>
            <p:spPr bwMode="auto">
              <a:xfrm>
                <a:off x="657" y="1833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grpSp>
            <p:nvGrpSpPr>
              <p:cNvPr id="43066" name="Group 190"/>
              <p:cNvGrpSpPr/>
              <p:nvPr/>
            </p:nvGrpSpPr>
            <p:grpSpPr bwMode="auto">
              <a:xfrm>
                <a:off x="657" y="1433"/>
                <a:ext cx="363" cy="1815"/>
                <a:chOff x="657" y="1433"/>
                <a:chExt cx="363" cy="1815"/>
              </a:xfrm>
            </p:grpSpPr>
            <p:grpSp>
              <p:nvGrpSpPr>
                <p:cNvPr id="43067" name="Group 93"/>
                <p:cNvGrpSpPr/>
                <p:nvPr/>
              </p:nvGrpSpPr>
              <p:grpSpPr bwMode="auto">
                <a:xfrm>
                  <a:off x="657" y="2540"/>
                  <a:ext cx="91" cy="354"/>
                  <a:chOff x="476" y="2717"/>
                  <a:chExt cx="91" cy="304"/>
                </a:xfrm>
              </p:grpSpPr>
              <p:sp>
                <p:nvSpPr>
                  <p:cNvPr id="43068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476" y="302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43069" name="Group 95"/>
                  <p:cNvGrpSpPr/>
                  <p:nvPr/>
                </p:nvGrpSpPr>
                <p:grpSpPr bwMode="auto">
                  <a:xfrm>
                    <a:off x="476" y="2717"/>
                    <a:ext cx="45" cy="272"/>
                    <a:chOff x="476" y="2717"/>
                    <a:chExt cx="45" cy="272"/>
                  </a:xfrm>
                </p:grpSpPr>
                <p:grpSp>
                  <p:nvGrpSpPr>
                    <p:cNvPr id="43070" name="Group 96"/>
                    <p:cNvGrpSpPr/>
                    <p:nvPr/>
                  </p:nvGrpSpPr>
                  <p:grpSpPr bwMode="auto">
                    <a:xfrm>
                      <a:off x="476" y="2750"/>
                      <a:ext cx="45" cy="239"/>
                      <a:chOff x="340" y="2434"/>
                      <a:chExt cx="45" cy="361"/>
                    </a:xfrm>
                  </p:grpSpPr>
                  <p:sp>
                    <p:nvSpPr>
                      <p:cNvPr id="43071" name="Line 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9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2" name="Line 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5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3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0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4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6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5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1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6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6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7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2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8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7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79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3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43080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" y="2717"/>
                      <a:ext cx="4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buFont typeface="Arial" panose="020B0604020202020204" pitchFamily="34" charset="0"/>
                        <a:buNone/>
                      </a:pPr>
                      <a:endParaRPr lang="zh-CN" altLang="en-US">
                        <a:solidFill>
                          <a:prstClr val="black"/>
                        </a:solidFill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sp>
              <p:nvSpPr>
                <p:cNvPr id="43081" name="Line 153"/>
                <p:cNvSpPr>
                  <a:spLocks noChangeShapeType="1"/>
                </p:cNvSpPr>
                <p:nvPr/>
              </p:nvSpPr>
              <p:spPr bwMode="auto">
                <a:xfrm>
                  <a:off x="657" y="1433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3082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793" y="2750"/>
                  <a:ext cx="227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1</a:t>
                  </a:r>
                </a:p>
              </p:txBody>
            </p:sp>
            <p:grpSp>
              <p:nvGrpSpPr>
                <p:cNvPr id="43083" name="Group 79"/>
                <p:cNvGrpSpPr/>
                <p:nvPr/>
              </p:nvGrpSpPr>
              <p:grpSpPr bwMode="auto">
                <a:xfrm>
                  <a:off x="657" y="2895"/>
                  <a:ext cx="91" cy="353"/>
                  <a:chOff x="476" y="2717"/>
                  <a:chExt cx="91" cy="304"/>
                </a:xfrm>
              </p:grpSpPr>
              <p:sp>
                <p:nvSpPr>
                  <p:cNvPr id="43084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476" y="302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43085" name="Group 81"/>
                  <p:cNvGrpSpPr/>
                  <p:nvPr/>
                </p:nvGrpSpPr>
                <p:grpSpPr bwMode="auto">
                  <a:xfrm>
                    <a:off x="476" y="2717"/>
                    <a:ext cx="45" cy="272"/>
                    <a:chOff x="476" y="2717"/>
                    <a:chExt cx="45" cy="272"/>
                  </a:xfrm>
                </p:grpSpPr>
                <p:grpSp>
                  <p:nvGrpSpPr>
                    <p:cNvPr id="43086" name="Group 82"/>
                    <p:cNvGrpSpPr/>
                    <p:nvPr/>
                  </p:nvGrpSpPr>
                  <p:grpSpPr bwMode="auto">
                    <a:xfrm>
                      <a:off x="476" y="2750"/>
                      <a:ext cx="45" cy="239"/>
                      <a:chOff x="340" y="2434"/>
                      <a:chExt cx="45" cy="361"/>
                    </a:xfrm>
                  </p:grpSpPr>
                  <p:sp>
                    <p:nvSpPr>
                      <p:cNvPr id="43087" name="Line 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9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88" name="Line 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5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89" name="Line 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0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90" name="Line 8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6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91" name="Line 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1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92" name="Line 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6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93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2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94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7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095" name="Line 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3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43096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" y="2717"/>
                      <a:ext cx="4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buFont typeface="Arial" panose="020B0604020202020204" pitchFamily="34" charset="0"/>
                        <a:buNone/>
                      </a:pPr>
                      <a:endParaRPr lang="zh-CN" altLang="en-US">
                        <a:solidFill>
                          <a:prstClr val="black"/>
                        </a:solidFill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43097" name="Group 107"/>
                <p:cNvGrpSpPr/>
                <p:nvPr/>
              </p:nvGrpSpPr>
              <p:grpSpPr bwMode="auto">
                <a:xfrm>
                  <a:off x="657" y="2186"/>
                  <a:ext cx="91" cy="353"/>
                  <a:chOff x="476" y="2717"/>
                  <a:chExt cx="91" cy="304"/>
                </a:xfrm>
              </p:grpSpPr>
              <p:sp>
                <p:nvSpPr>
                  <p:cNvPr id="43098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476" y="302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43099" name="Group 109"/>
                  <p:cNvGrpSpPr/>
                  <p:nvPr/>
                </p:nvGrpSpPr>
                <p:grpSpPr bwMode="auto">
                  <a:xfrm>
                    <a:off x="476" y="2717"/>
                    <a:ext cx="45" cy="272"/>
                    <a:chOff x="476" y="2717"/>
                    <a:chExt cx="45" cy="272"/>
                  </a:xfrm>
                </p:grpSpPr>
                <p:grpSp>
                  <p:nvGrpSpPr>
                    <p:cNvPr id="43100" name="Group 110"/>
                    <p:cNvGrpSpPr/>
                    <p:nvPr/>
                  </p:nvGrpSpPr>
                  <p:grpSpPr bwMode="auto">
                    <a:xfrm>
                      <a:off x="476" y="2750"/>
                      <a:ext cx="45" cy="239"/>
                      <a:chOff x="340" y="2434"/>
                      <a:chExt cx="45" cy="361"/>
                    </a:xfrm>
                  </p:grpSpPr>
                  <p:sp>
                    <p:nvSpPr>
                      <p:cNvPr id="43101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9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2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5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3" name="Line 1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0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4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6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5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1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6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6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7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2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8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7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09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3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43110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" y="2717"/>
                      <a:ext cx="4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buFont typeface="Arial" panose="020B0604020202020204" pitchFamily="34" charset="0"/>
                        <a:buNone/>
                      </a:pPr>
                      <a:endParaRPr lang="zh-CN" altLang="en-US">
                        <a:solidFill>
                          <a:prstClr val="black"/>
                        </a:solidFill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43111" name="Group 121"/>
                <p:cNvGrpSpPr/>
                <p:nvPr/>
              </p:nvGrpSpPr>
              <p:grpSpPr bwMode="auto">
                <a:xfrm>
                  <a:off x="657" y="1831"/>
                  <a:ext cx="91" cy="354"/>
                  <a:chOff x="476" y="2717"/>
                  <a:chExt cx="91" cy="304"/>
                </a:xfrm>
              </p:grpSpPr>
              <p:sp>
                <p:nvSpPr>
                  <p:cNvPr id="43112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476" y="302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grpSp>
                <p:nvGrpSpPr>
                  <p:cNvPr id="43113" name="Group 123"/>
                  <p:cNvGrpSpPr/>
                  <p:nvPr/>
                </p:nvGrpSpPr>
                <p:grpSpPr bwMode="auto">
                  <a:xfrm>
                    <a:off x="476" y="2717"/>
                    <a:ext cx="45" cy="272"/>
                    <a:chOff x="476" y="2717"/>
                    <a:chExt cx="45" cy="272"/>
                  </a:xfrm>
                </p:grpSpPr>
                <p:grpSp>
                  <p:nvGrpSpPr>
                    <p:cNvPr id="43114" name="Group 124"/>
                    <p:cNvGrpSpPr/>
                    <p:nvPr/>
                  </p:nvGrpSpPr>
                  <p:grpSpPr bwMode="auto">
                    <a:xfrm>
                      <a:off x="476" y="2750"/>
                      <a:ext cx="45" cy="239"/>
                      <a:chOff x="340" y="2434"/>
                      <a:chExt cx="45" cy="361"/>
                    </a:xfrm>
                  </p:grpSpPr>
                  <p:sp>
                    <p:nvSpPr>
                      <p:cNvPr id="43115" name="Line 1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9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16" name="Line 1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5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17" name="Line 1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70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18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60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19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615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20" name="Line 1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6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21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52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22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79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43123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0" y="2434"/>
                        <a:ext cx="4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>
                          <a:solidFill>
                            <a:prstClr val="black"/>
                          </a:solidFill>
                          <a:ea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43124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" y="2717"/>
                      <a:ext cx="4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buFont typeface="Arial" panose="020B0604020202020204" pitchFamily="34" charset="0"/>
                        <a:buNone/>
                      </a:pPr>
                      <a:endParaRPr lang="zh-CN" altLang="en-US">
                        <a:solidFill>
                          <a:prstClr val="black"/>
                        </a:solidFill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43125" name="Group 138"/>
                <p:cNvGrpSpPr/>
                <p:nvPr/>
              </p:nvGrpSpPr>
              <p:grpSpPr bwMode="auto">
                <a:xfrm>
                  <a:off x="657" y="1518"/>
                  <a:ext cx="45" cy="278"/>
                  <a:chOff x="340" y="2434"/>
                  <a:chExt cx="45" cy="361"/>
                </a:xfrm>
              </p:grpSpPr>
              <p:sp>
                <p:nvSpPr>
                  <p:cNvPr id="4312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795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2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750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2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705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2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660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3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615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3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569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32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524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33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479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134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340" y="2434"/>
                    <a:ext cx="4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>
                      <a:solidFill>
                        <a:prstClr val="black"/>
                      </a:solidFill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</p:grpSp>
      <p:sp>
        <p:nvSpPr>
          <p:cNvPr id="43135" name="Rectangle 165"/>
          <p:cNvSpPr>
            <a:spLocks noChangeArrowheads="1"/>
          </p:cNvSpPr>
          <p:nvPr/>
        </p:nvSpPr>
        <p:spPr bwMode="auto">
          <a:xfrm>
            <a:off x="4315223" y="2916430"/>
            <a:ext cx="838091" cy="3228663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</a:ln>
        </p:spPr>
        <p:txBody>
          <a:bodyPr wrap="none" lIns="121878" tIns="60938" rIns="121878" bIns="60938" anchor="ctr"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grpSp>
        <p:nvGrpSpPr>
          <p:cNvPr id="43136" name="Group 185"/>
          <p:cNvGrpSpPr/>
          <p:nvPr/>
        </p:nvGrpSpPr>
        <p:grpSpPr bwMode="auto">
          <a:xfrm>
            <a:off x="4330045" y="3018049"/>
            <a:ext cx="453252" cy="3088972"/>
            <a:chOff x="748" y="1320"/>
            <a:chExt cx="285" cy="1946"/>
          </a:xfrm>
        </p:grpSpPr>
        <p:sp>
          <p:nvSpPr>
            <p:cNvPr id="43137" name="Text Box 168"/>
            <p:cNvSpPr txBox="1">
              <a:spLocks noChangeArrowheads="1"/>
            </p:cNvSpPr>
            <p:nvPr/>
          </p:nvSpPr>
          <p:spPr bwMode="auto">
            <a:xfrm>
              <a:off x="796" y="3033"/>
              <a:ext cx="18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</a:p>
          </p:txBody>
        </p:sp>
        <p:sp>
          <p:nvSpPr>
            <p:cNvPr id="43138" name="Text Box 169"/>
            <p:cNvSpPr txBox="1">
              <a:spLocks noChangeArrowheads="1"/>
            </p:cNvSpPr>
            <p:nvPr/>
          </p:nvSpPr>
          <p:spPr bwMode="auto">
            <a:xfrm>
              <a:off x="796" y="2740"/>
              <a:ext cx="18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43139" name="Text Box 170"/>
            <p:cNvSpPr txBox="1">
              <a:spLocks noChangeArrowheads="1"/>
            </p:cNvSpPr>
            <p:nvPr/>
          </p:nvSpPr>
          <p:spPr bwMode="auto">
            <a:xfrm>
              <a:off x="839" y="2387"/>
              <a:ext cx="18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43140" name="Text Box 171"/>
            <p:cNvSpPr txBox="1">
              <a:spLocks noChangeArrowheads="1"/>
            </p:cNvSpPr>
            <p:nvPr/>
          </p:nvSpPr>
          <p:spPr bwMode="auto">
            <a:xfrm>
              <a:off x="844" y="2054"/>
              <a:ext cx="18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</a:p>
          </p:txBody>
        </p:sp>
        <p:sp>
          <p:nvSpPr>
            <p:cNvPr id="43141" name="Text Box 172"/>
            <p:cNvSpPr txBox="1">
              <a:spLocks noChangeArrowheads="1"/>
            </p:cNvSpPr>
            <p:nvPr/>
          </p:nvSpPr>
          <p:spPr bwMode="auto">
            <a:xfrm>
              <a:off x="844" y="1662"/>
              <a:ext cx="18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</a:p>
          </p:txBody>
        </p:sp>
        <p:sp>
          <p:nvSpPr>
            <p:cNvPr id="43142" name="Text Box 173"/>
            <p:cNvSpPr txBox="1">
              <a:spLocks noChangeArrowheads="1"/>
            </p:cNvSpPr>
            <p:nvPr/>
          </p:nvSpPr>
          <p:spPr bwMode="auto">
            <a:xfrm>
              <a:off x="844" y="1320"/>
              <a:ext cx="18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</a:p>
          </p:txBody>
        </p:sp>
        <p:grpSp>
          <p:nvGrpSpPr>
            <p:cNvPr id="43143" name="Group 177"/>
            <p:cNvGrpSpPr/>
            <p:nvPr/>
          </p:nvGrpSpPr>
          <p:grpSpPr bwMode="auto">
            <a:xfrm>
              <a:off x="748" y="1460"/>
              <a:ext cx="91" cy="1742"/>
              <a:chOff x="385" y="1560"/>
              <a:chExt cx="91" cy="1778"/>
            </a:xfrm>
          </p:grpSpPr>
          <p:sp>
            <p:nvSpPr>
              <p:cNvPr id="43144" name="Line 178"/>
              <p:cNvSpPr>
                <a:spLocks noChangeShapeType="1"/>
              </p:cNvSpPr>
              <p:nvPr/>
            </p:nvSpPr>
            <p:spPr bwMode="auto">
              <a:xfrm>
                <a:off x="385" y="3338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145" name="Line 179"/>
              <p:cNvSpPr>
                <a:spLocks noChangeShapeType="1"/>
              </p:cNvSpPr>
              <p:nvPr/>
            </p:nvSpPr>
            <p:spPr bwMode="auto">
              <a:xfrm>
                <a:off x="385" y="298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146" name="Line 180"/>
              <p:cNvSpPr>
                <a:spLocks noChangeShapeType="1"/>
              </p:cNvSpPr>
              <p:nvPr/>
            </p:nvSpPr>
            <p:spPr bwMode="auto">
              <a:xfrm>
                <a:off x="385" y="2629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147" name="Line 181"/>
              <p:cNvSpPr>
                <a:spLocks noChangeShapeType="1"/>
              </p:cNvSpPr>
              <p:nvPr/>
            </p:nvSpPr>
            <p:spPr bwMode="auto">
              <a:xfrm>
                <a:off x="385" y="2275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148" name="Line 182"/>
              <p:cNvSpPr>
                <a:spLocks noChangeShapeType="1"/>
              </p:cNvSpPr>
              <p:nvPr/>
            </p:nvSpPr>
            <p:spPr bwMode="auto">
              <a:xfrm>
                <a:off x="385" y="1920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149" name="Line 183"/>
              <p:cNvSpPr>
                <a:spLocks noChangeShapeType="1"/>
              </p:cNvSpPr>
              <p:nvPr/>
            </p:nvSpPr>
            <p:spPr bwMode="auto">
              <a:xfrm>
                <a:off x="385" y="1560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3154" name="组合 4"/>
          <p:cNvGrpSpPr/>
          <p:nvPr/>
        </p:nvGrpSpPr>
        <p:grpSpPr bwMode="auto">
          <a:xfrm>
            <a:off x="3563059" y="1315111"/>
            <a:ext cx="2084222" cy="561718"/>
            <a:chOff x="3485" y="1168"/>
            <a:chExt cx="2462" cy="661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462" cy="62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2100">
                <a:solidFill>
                  <a:prstClr val="black"/>
                </a:solidFill>
              </a:endParaRPr>
            </a:p>
          </p:txBody>
        </p:sp>
        <p:sp>
          <p:nvSpPr>
            <p:cNvPr id="43156" name="矩形 1"/>
            <p:cNvSpPr>
              <a:spLocks noChangeArrowheads="1"/>
            </p:cNvSpPr>
            <p:nvPr/>
          </p:nvSpPr>
          <p:spPr bwMode="auto">
            <a:xfrm>
              <a:off x="3698" y="1257"/>
              <a:ext cx="2036" cy="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zh-CN" altLang="en-US" sz="3200" dirty="0">
                  <a:solidFill>
                    <a:prstClr val="white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知识点 </a:t>
              </a:r>
              <a:r>
                <a:rPr lang="en-US" altLang="zh-CN" sz="32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endParaRPr lang="zh-CN" altLang="en-US" sz="3200" b="1" dirty="0">
                <a:solidFill>
                  <a:prstClr val="white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sp>
        <p:nvSpPr>
          <p:cNvPr id="150" name="Rectangle 4"/>
          <p:cNvSpPr>
            <a:spLocks noGrp="1" noChangeArrowheads="1"/>
          </p:cNvSpPr>
          <p:nvPr/>
        </p:nvSpPr>
        <p:spPr bwMode="auto">
          <a:xfrm>
            <a:off x="1352791" y="1852426"/>
            <a:ext cx="10055438" cy="1079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lIns="121878" tIns="60938" rIns="121878" bIns="60938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ts val="0"/>
              </a:spcBef>
            </a:pPr>
            <a:r>
              <a:rPr lang="zh-CN" altLang="en-US" sz="27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</a:t>
            </a:r>
            <a:r>
              <a:rPr lang="zh-CN" altLang="en-US" sz="27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根据小明的测量，这片树叶的长度约为多少？</a:t>
            </a:r>
            <a:r>
              <a:rPr lang="en-US" altLang="zh-CN" sz="27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 </a:t>
            </a:r>
            <a:r>
              <a:rPr lang="zh-CN" altLang="en-US" sz="27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根据小颖的测量呢？谁的测量结果会更精确一些？</a:t>
            </a:r>
          </a:p>
        </p:txBody>
      </p:sp>
      <p:sp>
        <p:nvSpPr>
          <p:cNvPr id="151" name="文本框 2"/>
          <p:cNvSpPr txBox="1">
            <a:spLocks noChangeArrowheads="1"/>
          </p:cNvSpPr>
          <p:nvPr/>
        </p:nvSpPr>
        <p:spPr bwMode="auto">
          <a:xfrm>
            <a:off x="1361669" y="4635989"/>
            <a:ext cx="1532267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Times New Roman"/>
                <a:ea typeface="宋体" panose="02010600030101010101" pitchFamily="2" charset="-122"/>
              </a:rPr>
              <a:t>3.1cm</a:t>
            </a:r>
          </a:p>
        </p:txBody>
      </p:sp>
      <p:sp>
        <p:nvSpPr>
          <p:cNvPr id="156" name="文本框 4"/>
          <p:cNvSpPr txBox="1">
            <a:spLocks noChangeArrowheads="1"/>
          </p:cNvSpPr>
          <p:nvPr/>
        </p:nvSpPr>
        <p:spPr bwMode="auto">
          <a:xfrm>
            <a:off x="9399678" y="4772390"/>
            <a:ext cx="1921683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Times New Roman"/>
                <a:ea typeface="宋体" panose="02010600030101010101" pitchFamily="2" charset="-122"/>
              </a:rPr>
              <a:t>32mm</a:t>
            </a:r>
          </a:p>
        </p:txBody>
      </p:sp>
    </p:spTree>
    <p:extLst>
      <p:ext uri="{BB962C8B-B14F-4D97-AF65-F5344CB8AC3E}">
        <p14:creationId xmlns:p14="http://schemas.microsoft.com/office/powerpoint/2010/main" val="119056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38" grpId="0" animBg="1"/>
      <p:bldP spid="33841" grpId="0" animBg="1"/>
      <p:bldP spid="150" grpId="0" uiExpand="1" build="p" animBg="1"/>
      <p:bldP spid="151" grpId="0"/>
      <p:bldP spid="1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352375" y="1588222"/>
            <a:ext cx="9792300" cy="1831267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7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3700" b="1" dirty="0">
                <a:solidFill>
                  <a:prstClr val="black"/>
                </a:solidFill>
                <a:ea typeface="宋体" panose="02010600030101010101" pitchFamily="2" charset="-122"/>
                <a:sym typeface="宋体" panose="02010600030101010101" pitchFamily="2" charset="-122"/>
              </a:rPr>
              <a:t>近似数是一个与准确数接近的数，其接近程度可以用</a:t>
            </a:r>
            <a:r>
              <a:rPr lang="zh-CN" altLang="en-US" sz="3700" b="1" dirty="0">
                <a:solidFill>
                  <a:srgbClr val="FF0000"/>
                </a:solidFill>
                <a:ea typeface="宋体" panose="02010600030101010101" pitchFamily="2" charset="-122"/>
                <a:sym typeface="宋体" panose="02010600030101010101" pitchFamily="2" charset="-122"/>
              </a:rPr>
              <a:t>精确度</a:t>
            </a:r>
            <a:r>
              <a:rPr lang="zh-CN" altLang="en-US" sz="3700" b="1" dirty="0">
                <a:solidFill>
                  <a:prstClr val="black"/>
                </a:solidFill>
                <a:ea typeface="宋体" panose="02010600030101010101" pitchFamily="2" charset="-122"/>
                <a:sym typeface="宋体" panose="02010600030101010101" pitchFamily="2" charset="-122"/>
              </a:rPr>
              <a:t>表示</a:t>
            </a:r>
            <a:r>
              <a:rPr lang="en-US" altLang="zh-CN" sz="3700" b="1" dirty="0">
                <a:solidFill>
                  <a:prstClr val="black"/>
                </a:solidFill>
                <a:ea typeface="宋体" panose="02010600030101010101" pitchFamily="2" charset="-122"/>
                <a:sym typeface="宋体" panose="02010600030101010101" pitchFamily="2" charset="-122"/>
              </a:rPr>
              <a:t>.</a:t>
            </a:r>
            <a:endParaRPr lang="en-US" altLang="zh-CN" sz="3700" b="1" dirty="0">
              <a:solidFill>
                <a:srgbClr val="000000"/>
              </a:solidFill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/>
        </p:nvSpPr>
        <p:spPr bwMode="auto">
          <a:xfrm>
            <a:off x="1279993" y="4087980"/>
            <a:ext cx="10107884" cy="72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说一说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】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小明、小颖的测量分别精确到什么单位？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025896" y="5048052"/>
            <a:ext cx="719046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小明精确到厘米，小颖精确到毫米</a:t>
            </a:r>
            <a:r>
              <a:rPr lang="en-US" altLang="zh-CN" sz="32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.</a:t>
            </a:r>
            <a:endParaRPr lang="zh-CN" altLang="en-US" sz="32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476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3796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68067" y="2093042"/>
            <a:ext cx="10158859" cy="430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π≈3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（精确到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个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位），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π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≈3.1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（精确到</a:t>
            </a: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0.1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，或叫做精确到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十分位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），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π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≈3.14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（精确到</a:t>
            </a: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0.01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，或叫精确到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百分位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），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π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≈3.140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（精确到</a:t>
            </a: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0.001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，或叫做精确到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千分位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 ），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π</a:t>
            </a:r>
            <a:r>
              <a:rPr lang="zh-CN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≈3.1416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（精确到</a:t>
            </a:r>
            <a:r>
              <a:rPr lang="zh-CN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0.0001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，或叫做精确到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万分位</a:t>
            </a:r>
            <a:r>
              <a:rPr lang="zh-CN" alt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），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……</a:t>
            </a:r>
          </a:p>
        </p:txBody>
      </p:sp>
      <p:pic>
        <p:nvPicPr>
          <p:cNvPr id="12291" name="Picture 3" descr="f35ea0094eedfa326b60fb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007" y="1517241"/>
            <a:ext cx="2137919" cy="22071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097729" y="1231272"/>
            <a:ext cx="6386785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按四舍五入法对圆周率</a:t>
            </a:r>
            <a:r>
              <a:rPr lang="zh-CN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π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itchFamily="18" charset="0"/>
              </a:rPr>
              <a:t>取近似数</a:t>
            </a:r>
          </a:p>
        </p:txBody>
      </p:sp>
    </p:spTree>
    <p:extLst>
      <p:ext uri="{BB962C8B-B14F-4D97-AF65-F5344CB8AC3E}">
        <p14:creationId xmlns:p14="http://schemas.microsoft.com/office/powerpoint/2010/main" val="57823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2015</TotalTime>
  <Words>1529</Words>
  <Application>Microsoft Office PowerPoint</Application>
  <PresentationFormat>自定义</PresentationFormat>
  <Paragraphs>157</Paragraphs>
  <Slides>25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2_自定义设计方案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76</cp:revision>
  <dcterms:created xsi:type="dcterms:W3CDTF">2010-04-13T00:33:03Z</dcterms:created>
  <dcterms:modified xsi:type="dcterms:W3CDTF">2024-08-21T07:31:13Z</dcterms:modified>
</cp:coreProperties>
</file>